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Ex1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34"/>
  </p:notesMasterIdLst>
  <p:handoutMasterIdLst>
    <p:handoutMasterId r:id="rId35"/>
  </p:handoutMasterIdLst>
  <p:sldIdLst>
    <p:sldId id="256" r:id="rId2"/>
    <p:sldId id="383" r:id="rId3"/>
    <p:sldId id="338" r:id="rId4"/>
    <p:sldId id="339" r:id="rId5"/>
    <p:sldId id="340" r:id="rId6"/>
    <p:sldId id="341" r:id="rId7"/>
    <p:sldId id="342" r:id="rId8"/>
    <p:sldId id="262" r:id="rId9"/>
    <p:sldId id="343" r:id="rId10"/>
    <p:sldId id="394" r:id="rId11"/>
    <p:sldId id="344" r:id="rId12"/>
    <p:sldId id="354" r:id="rId13"/>
    <p:sldId id="323" r:id="rId14"/>
    <p:sldId id="365" r:id="rId15"/>
    <p:sldId id="385" r:id="rId16"/>
    <p:sldId id="367" r:id="rId17"/>
    <p:sldId id="260" r:id="rId18"/>
    <p:sldId id="368" r:id="rId19"/>
    <p:sldId id="373" r:id="rId20"/>
    <p:sldId id="369" r:id="rId21"/>
    <p:sldId id="395" r:id="rId22"/>
    <p:sldId id="387" r:id="rId23"/>
    <p:sldId id="389" r:id="rId24"/>
    <p:sldId id="388" r:id="rId25"/>
    <p:sldId id="370" r:id="rId26"/>
    <p:sldId id="316" r:id="rId27"/>
    <p:sldId id="372" r:id="rId28"/>
    <p:sldId id="346" r:id="rId29"/>
    <p:sldId id="347" r:id="rId30"/>
    <p:sldId id="348" r:id="rId31"/>
    <p:sldId id="393" r:id="rId32"/>
    <p:sldId id="351" r:id="rId33"/>
  </p:sldIdLst>
  <p:sldSz cx="6858000" cy="9144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45C3A69-081D-4532-A6B7-3273245D97B0}">
          <p14:sldIdLst>
            <p14:sldId id="256"/>
            <p14:sldId id="383"/>
            <p14:sldId id="338"/>
            <p14:sldId id="339"/>
            <p14:sldId id="340"/>
            <p14:sldId id="341"/>
            <p14:sldId id="342"/>
            <p14:sldId id="262"/>
            <p14:sldId id="343"/>
            <p14:sldId id="394"/>
            <p14:sldId id="344"/>
            <p14:sldId id="354"/>
            <p14:sldId id="323"/>
            <p14:sldId id="365"/>
            <p14:sldId id="385"/>
            <p14:sldId id="367"/>
            <p14:sldId id="260"/>
            <p14:sldId id="368"/>
            <p14:sldId id="373"/>
            <p14:sldId id="369"/>
            <p14:sldId id="395"/>
            <p14:sldId id="387"/>
            <p14:sldId id="389"/>
            <p14:sldId id="388"/>
            <p14:sldId id="370"/>
            <p14:sldId id="316"/>
            <p14:sldId id="372"/>
            <p14:sldId id="346"/>
            <p14:sldId id="347"/>
            <p14:sldId id="348"/>
            <p14:sldId id="393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  <a:srgbClr val="7E844E"/>
    <a:srgbClr val="27536B"/>
    <a:srgbClr val="A6B727"/>
    <a:srgbClr val="838383"/>
    <a:srgbClr val="A6A6A6"/>
    <a:srgbClr val="595959"/>
    <a:srgbClr val="FEC306"/>
    <a:srgbClr val="F692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8" autoAdjust="0"/>
    <p:restoredTop sz="95041" autoAdjust="0"/>
  </p:normalViewPr>
  <p:slideViewPr>
    <p:cSldViewPr>
      <p:cViewPr varScale="1">
        <p:scale>
          <a:sx n="79" d="100"/>
          <a:sy n="79" d="100"/>
        </p:scale>
        <p:origin x="3222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48" y="12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3570" y="7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P:\CDET%20-%20Op&#233;rationnel\ASSOCIATION%20CDET%20(CA,%20AG,%20BUREAU,%20MEMBRES...)\RAPPORT%20ACTIVITES%20CDET\2023\Statistiqu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P:\CDET%20-%20Op&#233;rationnel\INDICATEURS%20ACTIVITES\2024\Saisie%20des%20indicateurs%20d'activit&#233;s%20et%20de%20temps%20-%20202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P:\CDET%20-%20Op&#233;rationnel\INDICATEURS%20ACTIVITES\2024\Saisie%20des%20indicateurs%20d'activit&#233;s%20et%20de%20temps%20-%202024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P:\CDET%20-%20Op&#233;rationnel\INDICATEURS%20ACTIVITES\2024\Saisie%20des%20indicateurs%20d'activit&#233;s%20et%20de%20temps%20-%202024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P:\CDET%20-%20Op&#233;rationnel\INDICATEURS%20ACTIVITES\2024\Saisie%20des%20indicateurs%20d'activit&#233;s%20et%20de%20temps%20-%202024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CDET%20-%20Op&#233;rationnel\ASSOCIATION%20CDET%20(CA,%20AG,%20BUREAU,%20MEMBRES...)\RAPPORT%20ACTIVITES%20CDET\2023\Statistique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P:\CDET%20-%20Op&#233;rationnel\ASSOCIATION%20CDET%20(CA,%20AG,%20BUREAU,%20MEMBRES...)\RAPPORT%20ACTIVITES%20CDET\2023\Statistiqu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P:\CDET%20-%20Op&#233;rationnel\INDICATEURS%20ACTIVITES\2024\Saisie%20des%20indicateurs%20d'activit&#233;s%20et%20de%20temps%20-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CDET%20-%20Op&#233;rationnel\INDICATEURS%20ACTIVITES\2024\Saisie%20des%20indicateurs%20d'activit&#233;s%20et%20de%20temps%20-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CDET%20-%20Op&#233;rationnel\INDICATEURS%20ACTIVITES\2024\Saisie%20des%20indicateurs%20d'activit&#233;s%20et%20de%20temps%20-%20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CDET%20-%20Op&#233;rationnel\INDICATEURS%20ACTIVITES\2024\Saisie%20des%20indicateurs%20d'activit&#233;s%20et%20de%20temps%20-%20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P:\CDET%20-%20Op&#233;rationnel\INDICATEURS%20ACTIVITES\2024\Saisie%20des%20indicateurs%20d'activit&#233;s%20et%20de%20temps%20-%20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P:\CDET%20-%20Op&#233;rationnel\INDICATEURS%20ACTIVITES\2024\Saisie%20des%20indicateurs%20d'activit&#233;s%20et%20de%20temps%20-%20202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P:\CDET%20-%20Op&#233;rationnel\ASSOCIATION%20CDET%20(CA,%20AG,%20BUREAU,%20MEMBRES...)\RAPPORT%20ACTIVITES%20CDET\2023\Statistiqu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000" dirty="0"/>
              <a:t> </a:t>
            </a:r>
          </a:p>
        </c:rich>
      </c:tx>
      <c:layout>
        <c:manualLayout>
          <c:xMode val="edge"/>
          <c:yMode val="edge"/>
          <c:x val="0.50113181868681245"/>
          <c:y val="0.177211016784425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1209036490005295"/>
          <c:y val="0.29550398534699923"/>
          <c:w val="0.35100397601475175"/>
          <c:h val="0.7022233092321595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5C-4EA4-A6B0-EB73A5F690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5C-4EA4-A6B0-EB73A5F690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5C-4EA4-A6B0-EB73A5F690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5C-4EA4-A6B0-EB73A5F690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PP!$I$7:$I$10</c:f>
              <c:strCache>
                <c:ptCount val="4"/>
                <c:pt idx="0">
                  <c:v>1 - (-) 25 ans</c:v>
                </c:pt>
                <c:pt idx="1">
                  <c:v>2 - 25 à 40 ans</c:v>
                </c:pt>
                <c:pt idx="2">
                  <c:v>3 - 41 à 55 ans</c:v>
                </c:pt>
                <c:pt idx="3">
                  <c:v>4 - (+) de 56 ans</c:v>
                </c:pt>
              </c:strCache>
            </c:strRef>
          </c:cat>
          <c:val>
            <c:numRef>
              <c:f>PP!$O$7:$O$10</c:f>
              <c:numCache>
                <c:formatCode>0%</c:formatCode>
                <c:ptCount val="4"/>
                <c:pt idx="0">
                  <c:v>3.61E-2</c:v>
                </c:pt>
                <c:pt idx="1">
                  <c:v>0.61450000000000005</c:v>
                </c:pt>
                <c:pt idx="2">
                  <c:v>0.30120000000000002</c:v>
                </c:pt>
                <c:pt idx="3">
                  <c:v>4.82E-2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5C-4EA4-A6B0-EB73A5F690F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624658218916291"/>
          <c:y val="0.34805791120360874"/>
          <c:w val="0.40435309819376797"/>
          <c:h val="0.585552881150952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i="1"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0838930142521"/>
          <c:y val="6.5861690450054883E-2"/>
          <c:w val="0.42967833460216487"/>
          <c:h val="0.8944802371712317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76-4398-86AD-D9B274C2E7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76-4398-86AD-D9B274C2E7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76-4398-86AD-D9B274C2E7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76-4398-86AD-D9B274C2E78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76-4398-86AD-D9B274C2E78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76-4398-86AD-D9B274C2E788}"/>
              </c:ext>
            </c:extLst>
          </c:dPt>
          <c:dLbls>
            <c:dLbl>
              <c:idx val="0"/>
              <c:layout>
                <c:manualLayout>
                  <c:x val="2.3201016128110798E-2"/>
                  <c:y val="4.106962109232256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76-4398-86AD-D9B274C2E788}"/>
                </c:ext>
              </c:extLst>
            </c:dLbl>
            <c:dLbl>
              <c:idx val="1"/>
              <c:layout>
                <c:manualLayout>
                  <c:x val="-4.8511215540595301E-2"/>
                  <c:y val="0.156064560150825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76-4398-86AD-D9B274C2E788}"/>
                </c:ext>
              </c:extLst>
            </c:dLbl>
            <c:dLbl>
              <c:idx val="2"/>
              <c:layout>
                <c:manualLayout>
                  <c:x val="-0.13920609676866477"/>
                  <c:y val="5.50915011754966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76-4398-86AD-D9B274C2E788}"/>
                </c:ext>
              </c:extLst>
            </c:dLbl>
            <c:dLbl>
              <c:idx val="3"/>
              <c:layout>
                <c:manualLayout>
                  <c:x val="9.0694881228069471E-2"/>
                  <c:y val="-0.156064560150825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76-4398-86AD-D9B274C2E788}"/>
                </c:ext>
              </c:extLst>
            </c:dLbl>
            <c:dLbl>
              <c:idx val="4"/>
              <c:layout>
                <c:manualLayout>
                  <c:x val="-3.1637749265605634E-2"/>
                  <c:y val="9.44601285123419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76-4398-86AD-D9B274C2E788}"/>
                </c:ext>
              </c:extLst>
            </c:dLbl>
            <c:dLbl>
              <c:idx val="5"/>
              <c:layout>
                <c:manualLayout>
                  <c:x val="1.0545916421868504E-2"/>
                  <c:y val="4.106962109232256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76-4398-86AD-D9B274C2E788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'Synthèse activités'!$A$98:$A$103</c:f>
              <c:strCache>
                <c:ptCount val="6"/>
                <c:pt idx="0">
                  <c:v>CHR</c:v>
                </c:pt>
                <c:pt idx="1">
                  <c:v>BTP</c:v>
                </c:pt>
                <c:pt idx="2">
                  <c:v>Commerce</c:v>
                </c:pt>
                <c:pt idx="3">
                  <c:v>Service</c:v>
                </c:pt>
                <c:pt idx="4">
                  <c:v>Prod. artisanale </c:v>
                </c:pt>
                <c:pt idx="5">
                  <c:v>Culturel</c:v>
                </c:pt>
              </c:strCache>
            </c:strRef>
          </c:cat>
          <c:val>
            <c:numRef>
              <c:f>'Synthèse activités'!$E$98:$E$103</c:f>
              <c:numCache>
                <c:formatCode>0%</c:formatCode>
                <c:ptCount val="6"/>
                <c:pt idx="0">
                  <c:v>3.3898305084745763E-2</c:v>
                </c:pt>
                <c:pt idx="1">
                  <c:v>0.11864406779661017</c:v>
                </c:pt>
                <c:pt idx="2">
                  <c:v>0.1864406779661017</c:v>
                </c:pt>
                <c:pt idx="3">
                  <c:v>0.55932203389830504</c:v>
                </c:pt>
                <c:pt idx="4">
                  <c:v>5.0847457627118647E-2</c:v>
                </c:pt>
                <c:pt idx="5">
                  <c:v>5.0847457627118647E-2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A76-4398-86AD-D9B274C2E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626284608874379"/>
          <c:y val="0.14492889786432425"/>
          <c:w val="0.29373715391125621"/>
          <c:h val="0.66626767886784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400" b="1" u="sng" dirty="0"/>
              <a:t>Evolution du nombre d'entreprises accompagnées</a:t>
            </a:r>
          </a:p>
        </c:rich>
      </c:tx>
      <c:layout>
        <c:manualLayout>
          <c:xMode val="edge"/>
          <c:yMode val="edge"/>
          <c:x val="0.17927423229667566"/>
          <c:y val="3.70626838686671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9446225665295651E-2"/>
          <c:y val="0.31517455109066084"/>
          <c:w val="0.86456295109292824"/>
          <c:h val="0.5288606359568522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'Statistiques CDET '!$I$2:$O$2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'Statistiques CDET '!$I$3:$O$3</c:f>
              <c:numCache>
                <c:formatCode>General</c:formatCode>
                <c:ptCount val="7"/>
                <c:pt idx="0">
                  <c:v>61</c:v>
                </c:pt>
                <c:pt idx="1">
                  <c:v>83</c:v>
                </c:pt>
                <c:pt idx="2">
                  <c:v>131</c:v>
                </c:pt>
                <c:pt idx="3">
                  <c:v>111</c:v>
                </c:pt>
                <c:pt idx="4">
                  <c:v>104</c:v>
                </c:pt>
                <c:pt idx="5" formatCode="0">
                  <c:v>71</c:v>
                </c:pt>
                <c:pt idx="6" formatCode="0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27-45B9-ACE0-C7D3468D166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73020816"/>
        <c:axId val="1473022256"/>
      </c:lineChart>
      <c:catAx>
        <c:axId val="147302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73022256"/>
        <c:crosses val="autoZero"/>
        <c:auto val="1"/>
        <c:lblAlgn val="ctr"/>
        <c:lblOffset val="100"/>
        <c:noMultiLvlLbl val="0"/>
      </c:catAx>
      <c:valAx>
        <c:axId val="147302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7302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u="sng" dirty="0"/>
              <a:t>Evolution</a:t>
            </a:r>
            <a:r>
              <a:rPr lang="fr-FR" b="1" u="sng" baseline="0" dirty="0"/>
              <a:t> du nombre de rendez-vous entreprise </a:t>
            </a:r>
            <a:endParaRPr lang="fr-FR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2918041754079593E-2"/>
          <c:y val="0.34498329945588302"/>
          <c:w val="0.8922207629486133"/>
          <c:h val="0.5034100428269756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'Statistiques CDET '!$I$6:$O$6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'Statistiques CDET '!$I$7:$O$7</c:f>
              <c:numCache>
                <c:formatCode>General</c:formatCode>
                <c:ptCount val="7"/>
                <c:pt idx="0">
                  <c:v>129</c:v>
                </c:pt>
                <c:pt idx="1">
                  <c:v>131</c:v>
                </c:pt>
                <c:pt idx="2">
                  <c:v>210</c:v>
                </c:pt>
                <c:pt idx="3">
                  <c:v>237</c:v>
                </c:pt>
                <c:pt idx="4">
                  <c:v>223</c:v>
                </c:pt>
                <c:pt idx="5">
                  <c:v>115</c:v>
                </c:pt>
                <c:pt idx="6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77-46E3-A283-B9E28ABDB1D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8505264"/>
        <c:axId val="118506704"/>
      </c:lineChart>
      <c:catAx>
        <c:axId val="11850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8506704"/>
        <c:crosses val="autoZero"/>
        <c:auto val="1"/>
        <c:lblAlgn val="ctr"/>
        <c:lblOffset val="100"/>
        <c:noMultiLvlLbl val="0"/>
      </c:catAx>
      <c:valAx>
        <c:axId val="11850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850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/>
              <a:t>Motif</a:t>
            </a:r>
            <a:r>
              <a:rPr lang="fr-FR" sz="1600" b="1" baseline="0" dirty="0"/>
              <a:t>s de contact des entreprises accompagnées</a:t>
            </a:r>
            <a:endParaRPr lang="fr-FR" sz="1600" b="1" dirty="0"/>
          </a:p>
        </c:rich>
      </c:tx>
      <c:layout>
        <c:manualLayout>
          <c:xMode val="edge"/>
          <c:yMode val="edge"/>
          <c:x val="0.12227488059451519"/>
          <c:y val="1.2236753232863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5335486628888043"/>
          <c:y val="0.17594617096044765"/>
          <c:w val="0.53041239599327439"/>
          <c:h val="0.53061832264687392"/>
        </c:manualLayout>
      </c:layout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11-43E3-8506-5F79C66386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11-43E3-8506-5F79C66386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11-43E3-8506-5F79C66386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11-43E3-8506-5F79C663863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511-43E3-8506-5F79C663863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511-43E3-8506-5F79C663863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511-43E3-8506-5F79C663863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511-43E3-8506-5F79C663863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511-43E3-8506-5F79C663863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511-43E3-8506-5F79C6638632}"/>
              </c:ext>
            </c:extLst>
          </c:dPt>
          <c:dPt>
            <c:idx val="1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511-43E3-8506-5F79C6638632}"/>
              </c:ext>
            </c:extLst>
          </c:dPt>
          <c:dLbls>
            <c:dLbl>
              <c:idx val="1"/>
              <c:layout>
                <c:manualLayout>
                  <c:x val="8.3374553490381448E-2"/>
                  <c:y val="1.6315670977151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11-43E3-8506-5F79C663863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11-43E3-8506-5F79C6638632}"/>
                </c:ext>
              </c:extLst>
            </c:dLbl>
            <c:dLbl>
              <c:idx val="7"/>
              <c:layout>
                <c:manualLayout>
                  <c:x val="-8.0167839894597595E-2"/>
                  <c:y val="-6.5262683908605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511-43E3-8506-5F79C663863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1920802535859746"/>
                      <c:h val="0.34766671452168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3511-43E3-8506-5F79C663863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511-43E3-8506-5F79C66386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'Synthèse activités'!$AE$8:$AE$18</c:f>
              <c:strCache>
                <c:ptCount val="11"/>
                <c:pt idx="0">
                  <c:v>Développement d'activités</c:v>
                </c:pt>
                <c:pt idx="1">
                  <c:v>Suivi jeune entreprise</c:v>
                </c:pt>
                <c:pt idx="2">
                  <c:v>Rendez-vous entreprise</c:v>
                </c:pt>
                <c:pt idx="3">
                  <c:v>Micro entreprise</c:v>
                </c:pt>
                <c:pt idx="4">
                  <c:v>Recherche de locaux</c:v>
                </c:pt>
                <c:pt idx="5">
                  <c:v>Recherche de subvention</c:v>
                </c:pt>
                <c:pt idx="6">
                  <c:v>Difficulté</c:v>
                </c:pt>
                <c:pt idx="7">
                  <c:v>Accompagnement cédant</c:v>
                </c:pt>
                <c:pt idx="8">
                  <c:v>Mise en relation cédant</c:v>
                </c:pt>
                <c:pt idx="9">
                  <c:v>Interview CCLTB</c:v>
                </c:pt>
                <c:pt idx="10">
                  <c:v>Ateliers entreprises</c:v>
                </c:pt>
              </c:strCache>
            </c:strRef>
          </c:cat>
          <c:val>
            <c:numRef>
              <c:f>'Synthèse activités'!$AF$8:$AF$18</c:f>
              <c:numCache>
                <c:formatCode>0%</c:formatCode>
                <c:ptCount val="11"/>
                <c:pt idx="0">
                  <c:v>0.25531914893617019</c:v>
                </c:pt>
                <c:pt idx="1">
                  <c:v>2.1276595744680851E-2</c:v>
                </c:pt>
                <c:pt idx="2">
                  <c:v>0.25</c:v>
                </c:pt>
                <c:pt idx="3">
                  <c:v>0.14893617021276595</c:v>
                </c:pt>
                <c:pt idx="4">
                  <c:v>0</c:v>
                </c:pt>
                <c:pt idx="5">
                  <c:v>8.5106382978723402E-2</c:v>
                </c:pt>
                <c:pt idx="6">
                  <c:v>8.5106382978723402E-2</c:v>
                </c:pt>
                <c:pt idx="7">
                  <c:v>2.1276595744680851E-2</c:v>
                </c:pt>
                <c:pt idx="8">
                  <c:v>0</c:v>
                </c:pt>
                <c:pt idx="9">
                  <c:v>0.01</c:v>
                </c:pt>
                <c:pt idx="10">
                  <c:v>0.1276595744680851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511-43E3-8506-5F79C66386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4103123869286269E-2"/>
          <c:y val="0.73267954969355154"/>
          <c:w val="0.94572473115998945"/>
          <c:h val="0.261380422460357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1" u="sng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Rappel données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4572781772809832"/>
          <c:y val="0.12278019302240757"/>
          <c:w val="0.45482107679092565"/>
          <c:h val="0.3709049817376155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A6B7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83-4E3C-A5BE-2D7AFB177A1D}"/>
              </c:ext>
            </c:extLst>
          </c:dPt>
          <c:dPt>
            <c:idx val="1"/>
            <c:bubble3D val="0"/>
            <c:spPr>
              <a:solidFill>
                <a:srgbClr val="83838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83-4E3C-A5BE-2D7AFB177A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83-4E3C-A5BE-2D7AFB177A1D}"/>
              </c:ext>
            </c:extLst>
          </c:dPt>
          <c:dPt>
            <c:idx val="3"/>
            <c:bubble3D val="0"/>
            <c:spPr>
              <a:solidFill>
                <a:srgbClr val="418AB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83-4E3C-A5BE-2D7AFB177A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183-4E3C-A5BE-2D7AFB177A1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183-4E3C-A5BE-2D7AFB177A1D}"/>
              </c:ext>
            </c:extLst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183-4E3C-A5BE-2D7AFB177A1D}"/>
              </c:ext>
            </c:extLst>
          </c:dPt>
          <c:dPt>
            <c:idx val="7"/>
            <c:bubble3D val="0"/>
            <c:spPr>
              <a:solidFill>
                <a:srgbClr val="27536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183-4E3C-A5BE-2D7AFB177A1D}"/>
              </c:ext>
            </c:extLst>
          </c:dPt>
          <c:dPt>
            <c:idx val="8"/>
            <c:bubble3D val="0"/>
            <c:spPr>
              <a:solidFill>
                <a:srgbClr val="7E844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183-4E3C-A5BE-2D7AFB177A1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183-4E3C-A5BE-2D7AFB177A1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183-4E3C-A5BE-2D7AFB177A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(Entreprise!$I$3:$I$12,Entreprise!$I$15)</c:f>
              <c:strCache>
                <c:ptCount val="11"/>
                <c:pt idx="0">
                  <c:v>Suivi jeune entreprise</c:v>
                </c:pt>
                <c:pt idx="1">
                  <c:v>Micro entreprise</c:v>
                </c:pt>
                <c:pt idx="2">
                  <c:v>Rendez-vous entreprise</c:v>
                </c:pt>
                <c:pt idx="3">
                  <c:v>Développemment activité</c:v>
                </c:pt>
                <c:pt idx="4">
                  <c:v>Recherche de locaux</c:v>
                </c:pt>
                <c:pt idx="5">
                  <c:v>Recherche de subventions</c:v>
                </c:pt>
                <c:pt idx="6">
                  <c:v>Etude éco</c:v>
                </c:pt>
                <c:pt idx="7">
                  <c:v>Difficultés</c:v>
                </c:pt>
                <c:pt idx="8">
                  <c:v>Accompagnement cédant</c:v>
                </c:pt>
                <c:pt idx="9">
                  <c:v>Interview CCLTB</c:v>
                </c:pt>
                <c:pt idx="10">
                  <c:v>Pépinières / coworking</c:v>
                </c:pt>
              </c:strCache>
            </c:strRef>
          </c:cat>
          <c:val>
            <c:numRef>
              <c:f>(Entreprise!$O$3:$O$12,Entreprise!$O$15)</c:f>
              <c:numCache>
                <c:formatCode>General</c:formatCode>
                <c:ptCount val="11"/>
                <c:pt idx="0">
                  <c:v>0.33</c:v>
                </c:pt>
                <c:pt idx="1">
                  <c:v>0.18</c:v>
                </c:pt>
                <c:pt idx="2">
                  <c:v>0.15</c:v>
                </c:pt>
                <c:pt idx="3">
                  <c:v>0.12</c:v>
                </c:pt>
                <c:pt idx="4">
                  <c:v>0.06</c:v>
                </c:pt>
                <c:pt idx="5">
                  <c:v>7.0000000000000007E-2</c:v>
                </c:pt>
                <c:pt idx="6">
                  <c:v>0.04</c:v>
                </c:pt>
                <c:pt idx="7">
                  <c:v>0.01</c:v>
                </c:pt>
                <c:pt idx="8">
                  <c:v>0.02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183-4E3C-A5BE-2D7AFB177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9109239106359732E-2"/>
          <c:y val="0.50849254231607166"/>
          <c:w val="0.95089061919949269"/>
          <c:h val="0.396305482195728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10353489278847"/>
          <c:y val="0.31190649134583381"/>
          <c:w val="0.37787462272712391"/>
          <c:h val="0.5742545617176276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A3-4AAA-B64C-78E7E5640A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A3-4AAA-B64C-78E7E5640A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A3-4AAA-B64C-78E7E5640A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A3-4AAA-B64C-78E7E5640ABA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9A3-4AAA-B64C-78E7E5640ABA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A3-4AAA-B64C-78E7E5640A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PP!$I$13:$I$17</c:f>
              <c:strCache>
                <c:ptCount val="5"/>
                <c:pt idx="0">
                  <c:v>CAP, BEP</c:v>
                </c:pt>
                <c:pt idx="1">
                  <c:v>Bac, BP</c:v>
                </c:pt>
                <c:pt idx="2">
                  <c:v>Bac + 2</c:v>
                </c:pt>
                <c:pt idx="3">
                  <c:v>Bac + 3, bac + 4</c:v>
                </c:pt>
                <c:pt idx="4">
                  <c:v>Bac + 5 et plus</c:v>
                </c:pt>
              </c:strCache>
            </c:strRef>
          </c:cat>
          <c:val>
            <c:numRef>
              <c:f>PP!$O$13:$O$17</c:f>
              <c:numCache>
                <c:formatCode>0%</c:formatCode>
                <c:ptCount val="5"/>
                <c:pt idx="0">
                  <c:v>0.253</c:v>
                </c:pt>
                <c:pt idx="1">
                  <c:v>0.5181</c:v>
                </c:pt>
                <c:pt idx="2">
                  <c:v>0.1807</c:v>
                </c:pt>
                <c:pt idx="3">
                  <c:v>4.82E-2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A3-4AAA-B64C-78E7E5640AB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350672461927993"/>
          <c:y val="0.35165421397333846"/>
          <c:w val="0.43887985350185837"/>
          <c:h val="0.493965829401904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i="1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2024 - Tranche</a:t>
            </a:r>
            <a:r>
              <a:rPr lang="fr-FR" b="1" baseline="0" dirty="0"/>
              <a:t>s d'âge des porteurs de projets </a:t>
            </a:r>
            <a:endParaRPr lang="fr-F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0875106847538481E-2"/>
          <c:y val="0.32247047709247922"/>
          <c:w val="0.42231872195606385"/>
          <c:h val="0.5947458540381966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AF-441B-BD6B-551BF5313C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AF-441B-BD6B-551BF5313C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AF-441B-BD6B-551BF5313C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AF-441B-BD6B-551BF5313C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'Statistiques CDET '!$A$47:$A$50</c:f>
              <c:strCache>
                <c:ptCount val="4"/>
                <c:pt idx="0">
                  <c:v>(-) de 25 ans</c:v>
                </c:pt>
                <c:pt idx="1">
                  <c:v>25 à 40 ans</c:v>
                </c:pt>
                <c:pt idx="2">
                  <c:v>41 à 55 ans</c:v>
                </c:pt>
                <c:pt idx="3">
                  <c:v>(+) de 56 ans</c:v>
                </c:pt>
              </c:strCache>
            </c:strRef>
          </c:cat>
          <c:val>
            <c:numRef>
              <c:f>'Statistiques CDET '!$C$47:$C$50</c:f>
              <c:numCache>
                <c:formatCode>0%</c:formatCode>
                <c:ptCount val="4"/>
                <c:pt idx="0">
                  <c:v>1.6949152542372881E-2</c:v>
                </c:pt>
                <c:pt idx="1">
                  <c:v>0.42372881355932202</c:v>
                </c:pt>
                <c:pt idx="2">
                  <c:v>0.52542372881355937</c:v>
                </c:pt>
                <c:pt idx="3">
                  <c:v>3.3898305084745763E-2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AF-441B-BD6B-551BF5313CC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29576850770373"/>
          <c:y val="0.33920967889985593"/>
          <c:w val="0.36502520128149024"/>
          <c:h val="0.57084865526084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2024 - Niveau</a:t>
            </a:r>
            <a:r>
              <a:rPr lang="fr-FR" b="1" baseline="0" dirty="0"/>
              <a:t> d'étude des porteurs de projets</a:t>
            </a:r>
            <a:endParaRPr lang="fr-FR" b="1" dirty="0"/>
          </a:p>
        </c:rich>
      </c:tx>
      <c:layout>
        <c:manualLayout>
          <c:xMode val="edge"/>
          <c:yMode val="edge"/>
          <c:x val="0.13556315338604644"/>
          <c:y val="3.0413698138059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7883651548232918"/>
          <c:y val="0.2770034337352783"/>
          <c:w val="0.36278087545201615"/>
          <c:h val="0.6111995849049073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DC-4818-ADF3-4FEFE71C7B1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DC-4818-ADF3-4FEFE71C7B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DC-4818-ADF3-4FEFE71C7B1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DC-4818-ADF3-4FEFE71C7B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2DC-4818-ADF3-4FEFE71C7B17}"/>
              </c:ext>
            </c:extLst>
          </c:dPt>
          <c:dLbls>
            <c:dLbl>
              <c:idx val="0"/>
              <c:layout>
                <c:manualLayout>
                  <c:x val="-0.21101988397304203"/>
                  <c:y val="1.78650541818834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DC-4818-ADF3-4FEFE71C7B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'Statistiques CDET '!$A$40:$A$44</c:f>
              <c:strCache>
                <c:ptCount val="5"/>
                <c:pt idx="0">
                  <c:v>Bac + 5 et plus</c:v>
                </c:pt>
                <c:pt idx="1">
                  <c:v>Bac + 3, bac + 4</c:v>
                </c:pt>
                <c:pt idx="2">
                  <c:v>Bac + 2</c:v>
                </c:pt>
                <c:pt idx="3">
                  <c:v>Bac, BP</c:v>
                </c:pt>
                <c:pt idx="4">
                  <c:v>CAP, BEP</c:v>
                </c:pt>
              </c:strCache>
            </c:strRef>
          </c:cat>
          <c:val>
            <c:numRef>
              <c:f>'Statistiques CDET '!$C$40:$C$44</c:f>
              <c:numCache>
                <c:formatCode>0%</c:formatCode>
                <c:ptCount val="5"/>
                <c:pt idx="0">
                  <c:v>1.6949152542372881E-2</c:v>
                </c:pt>
                <c:pt idx="1">
                  <c:v>0.13559322033898305</c:v>
                </c:pt>
                <c:pt idx="2">
                  <c:v>0.20338983050847459</c:v>
                </c:pt>
                <c:pt idx="3">
                  <c:v>0.42372881355932202</c:v>
                </c:pt>
                <c:pt idx="4">
                  <c:v>0.22033898305084745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DC-4818-ADF3-4FEFE71C7B1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86734077641339"/>
          <c:y val="0.27681704166752524"/>
          <c:w val="0.368652668416448"/>
          <c:h val="0.641875911344415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2024 - Statut des</a:t>
            </a:r>
            <a:r>
              <a:rPr lang="fr-FR" b="1" baseline="0" dirty="0"/>
              <a:t> porteurs de projets</a:t>
            </a:r>
            <a:endParaRPr lang="fr-F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3.9593106434885922E-2"/>
          <c:y val="0.28597113661869228"/>
          <c:w val="0.56447582921625494"/>
          <c:h val="0.6187454470280168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'Statistiques CDET '!$E$40</c:f>
              <c:strCache>
                <c:ptCount val="1"/>
                <c:pt idx="0">
                  <c:v>Bénéficiaires du RSA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'Statistiques CDET '!$G$40</c:f>
              <c:numCache>
                <c:formatCode>0%</c:formatCode>
                <c:ptCount val="1"/>
                <c:pt idx="0">
                  <c:v>0.11864406779661017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4E-4D66-B57A-3DAB00823D7C}"/>
            </c:ext>
          </c:extLst>
        </c:ser>
        <c:ser>
          <c:idx val="1"/>
          <c:order val="1"/>
          <c:tx>
            <c:strRef>
              <c:f>'Statistiques CDET '!$E$41</c:f>
              <c:strCache>
                <c:ptCount val="1"/>
                <c:pt idx="0">
                  <c:v>Demandeurs d'emploi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'Statistiques CDET '!$G$41</c:f>
              <c:numCache>
                <c:formatCode>0%</c:formatCode>
                <c:ptCount val="1"/>
                <c:pt idx="0">
                  <c:v>0.42372881355932202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4E-4D66-B57A-3DAB00823D7C}"/>
            </c:ext>
          </c:extLst>
        </c:ser>
        <c:ser>
          <c:idx val="2"/>
          <c:order val="2"/>
          <c:tx>
            <c:strRef>
              <c:f>'Statistiques CDET '!$E$42</c:f>
              <c:strCache>
                <c:ptCount val="1"/>
                <c:pt idx="0">
                  <c:v>Indépendants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'Statistiques CDET '!$G$42</c:f>
              <c:numCache>
                <c:formatCode>0%</c:formatCode>
                <c:ptCount val="1"/>
                <c:pt idx="0">
                  <c:v>0.11864406779661017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4E-4D66-B57A-3DAB00823D7C}"/>
            </c:ext>
          </c:extLst>
        </c:ser>
        <c:ser>
          <c:idx val="3"/>
          <c:order val="3"/>
          <c:tx>
            <c:strRef>
              <c:f>'Statistiques CDET '!$E$43</c:f>
              <c:strCache>
                <c:ptCount val="1"/>
                <c:pt idx="0">
                  <c:v>Salariés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'Statistiques CDET '!$G$43</c:f>
              <c:numCache>
                <c:formatCode>0%</c:formatCode>
                <c:ptCount val="1"/>
                <c:pt idx="0">
                  <c:v>0.33898305084745761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4E-4D66-B57A-3DAB00823D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3357743"/>
        <c:axId val="523356783"/>
      </c:barChart>
      <c:catAx>
        <c:axId val="5233577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3356783"/>
        <c:crosses val="autoZero"/>
        <c:auto val="1"/>
        <c:lblAlgn val="ctr"/>
        <c:lblOffset val="100"/>
        <c:noMultiLvlLbl val="0"/>
      </c:catAx>
      <c:valAx>
        <c:axId val="523356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23357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58998433280657"/>
          <c:y val="0.28416176094189916"/>
          <c:w val="0.32410004330584591"/>
          <c:h val="0.689438680081116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2024 - Répartition Homme/Femme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'Statistiques CDET '!$E$47</c:f>
              <c:strCache>
                <c:ptCount val="1"/>
                <c:pt idx="0">
                  <c:v>Femme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'Statistiques CDET '!$G$47</c:f>
              <c:numCache>
                <c:formatCode>0%</c:formatCode>
                <c:ptCount val="1"/>
                <c:pt idx="0">
                  <c:v>0.38983050847457629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35-47AE-BAF4-F11739E695C8}"/>
            </c:ext>
          </c:extLst>
        </c:ser>
        <c:ser>
          <c:idx val="1"/>
          <c:order val="1"/>
          <c:tx>
            <c:strRef>
              <c:f>'Statistiques CDET '!$E$48</c:f>
              <c:strCache>
                <c:ptCount val="1"/>
                <c:pt idx="0">
                  <c:v>Homme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'Statistiques CDET '!$G$48</c:f>
              <c:numCache>
                <c:formatCode>0%</c:formatCode>
                <c:ptCount val="1"/>
                <c:pt idx="0">
                  <c:v>0.61016949152542377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35-47AE-BAF4-F11739E695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51657391"/>
        <c:axId val="351657871"/>
      </c:barChart>
      <c:catAx>
        <c:axId val="3516573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1657871"/>
        <c:crosses val="autoZero"/>
        <c:auto val="1"/>
        <c:lblAlgn val="ctr"/>
        <c:lblOffset val="100"/>
        <c:noMultiLvlLbl val="0"/>
      </c:catAx>
      <c:valAx>
        <c:axId val="351657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1657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>
                <a:solidFill>
                  <a:schemeClr val="tx1"/>
                </a:solidFill>
              </a:rPr>
              <a:t>Evolution</a:t>
            </a:r>
            <a:r>
              <a:rPr lang="fr-FR" b="1" baseline="0" dirty="0">
                <a:solidFill>
                  <a:schemeClr val="tx1"/>
                </a:solidFill>
              </a:rPr>
              <a:t> des créations d'entreprises depuis 2017</a:t>
            </a:r>
          </a:p>
          <a:p>
            <a:pPr>
              <a:defRPr/>
            </a:pPr>
            <a:r>
              <a:rPr lang="fr-FR" baseline="0" dirty="0"/>
              <a:t>CC Le Tonnerrois en Bourgogne</a:t>
            </a:r>
            <a:endParaRPr lang="fr-FR" dirty="0"/>
          </a:p>
        </c:rich>
      </c:tx>
      <c:layout>
        <c:manualLayout>
          <c:xMode val="edge"/>
          <c:yMode val="edge"/>
          <c:x val="0.16384677356732411"/>
          <c:y val="4.0600330770148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'Statistiques CDET '!$A$23:$H$23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'Statistiques CDET '!$A$24:$H$24</c:f>
              <c:numCache>
                <c:formatCode>General</c:formatCode>
                <c:ptCount val="8"/>
                <c:pt idx="0">
                  <c:v>80</c:v>
                </c:pt>
                <c:pt idx="1">
                  <c:v>90</c:v>
                </c:pt>
                <c:pt idx="2">
                  <c:v>183</c:v>
                </c:pt>
                <c:pt idx="3">
                  <c:v>177</c:v>
                </c:pt>
                <c:pt idx="4">
                  <c:v>242</c:v>
                </c:pt>
                <c:pt idx="5">
                  <c:v>198</c:v>
                </c:pt>
                <c:pt idx="6">
                  <c:v>247</c:v>
                </c:pt>
                <c:pt idx="7">
                  <c:v>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39-4A63-92BE-1B8DE2E1275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13994383"/>
        <c:axId val="413995343"/>
      </c:lineChart>
      <c:catAx>
        <c:axId val="413994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3995343"/>
        <c:crosses val="autoZero"/>
        <c:auto val="1"/>
        <c:lblAlgn val="ctr"/>
        <c:lblOffset val="100"/>
        <c:noMultiLvlLbl val="0"/>
      </c:catAx>
      <c:valAx>
        <c:axId val="41399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3994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'Statistiques CDET '!$J$14</c:f>
              <c:strCache>
                <c:ptCount val="1"/>
                <c:pt idx="0">
                  <c:v>Nb PP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'Statistiques CDET '!$I$15:$I$22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'Statistiques CDET '!$J$15:$J$22</c:f>
              <c:numCache>
                <c:formatCode>General</c:formatCode>
                <c:ptCount val="8"/>
                <c:pt idx="0">
                  <c:v>106</c:v>
                </c:pt>
                <c:pt idx="1">
                  <c:v>120</c:v>
                </c:pt>
                <c:pt idx="2">
                  <c:v>130</c:v>
                </c:pt>
                <c:pt idx="3">
                  <c:v>112</c:v>
                </c:pt>
                <c:pt idx="4">
                  <c:v>145</c:v>
                </c:pt>
                <c:pt idx="5">
                  <c:v>131</c:v>
                </c:pt>
                <c:pt idx="6">
                  <c:v>83</c:v>
                </c:pt>
                <c:pt idx="7" formatCode="0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78-455C-A2C3-A827307ADD90}"/>
            </c:ext>
          </c:extLst>
        </c:ser>
        <c:ser>
          <c:idx val="1"/>
          <c:order val="1"/>
          <c:tx>
            <c:strRef>
              <c:f>'Statistiques CDET '!$K$14</c:f>
              <c:strCache>
                <c:ptCount val="1"/>
                <c:pt idx="0">
                  <c:v>Nb RDV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8236152236934405E-2"/>
                  <c:y val="-7.4090220356089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78-455C-A2C3-A827307ADD90}"/>
                </c:ext>
              </c:extLst>
            </c:dLbl>
            <c:dLbl>
              <c:idx val="2"/>
              <c:layout>
                <c:manualLayout>
                  <c:x val="-4.2385490515494874E-2"/>
                  <c:y val="-6.0619271200436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78-455C-A2C3-A827307ADD90}"/>
                </c:ext>
              </c:extLst>
            </c:dLbl>
            <c:dLbl>
              <c:idx val="3"/>
              <c:layout>
                <c:manualLayout>
                  <c:x val="-3.8236152236934481E-2"/>
                  <c:y val="-6.0619271200436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78-455C-A2C3-A827307ADD90}"/>
                </c:ext>
              </c:extLst>
            </c:dLbl>
            <c:dLbl>
              <c:idx val="7"/>
              <c:layout>
                <c:manualLayout>
                  <c:x val="-3.1368997385916884E-2"/>
                  <c:y val="-8.756116951174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78-455C-A2C3-A827307ADD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'Statistiques CDET '!$I$15:$I$22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'Statistiques CDET '!$K$15:$K$22</c:f>
              <c:numCache>
                <c:formatCode>General</c:formatCode>
                <c:ptCount val="8"/>
                <c:pt idx="0">
                  <c:v>155</c:v>
                </c:pt>
                <c:pt idx="1">
                  <c:v>144</c:v>
                </c:pt>
                <c:pt idx="2">
                  <c:v>151</c:v>
                </c:pt>
                <c:pt idx="3">
                  <c:v>132</c:v>
                </c:pt>
                <c:pt idx="4">
                  <c:v>221</c:v>
                </c:pt>
                <c:pt idx="5">
                  <c:v>289</c:v>
                </c:pt>
                <c:pt idx="6">
                  <c:v>163</c:v>
                </c:pt>
                <c:pt idx="7" formatCode="0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78-455C-A2C3-A827307ADD90}"/>
            </c:ext>
          </c:extLst>
        </c:ser>
        <c:ser>
          <c:idx val="2"/>
          <c:order val="2"/>
          <c:tx>
            <c:strRef>
              <c:f>'Statistiques CDET '!$L$14</c:f>
              <c:strCache>
                <c:ptCount val="1"/>
                <c:pt idx="0">
                  <c:v>Nb Création via CDET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E78-455C-A2C3-A827307ADD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'Statistiques CDET '!$I$15:$I$22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'Statistiques CDET '!$L$15:$L$22</c:f>
              <c:numCache>
                <c:formatCode>General</c:formatCode>
                <c:ptCount val="8"/>
                <c:pt idx="0">
                  <c:v>27</c:v>
                </c:pt>
                <c:pt idx="1">
                  <c:v>27</c:v>
                </c:pt>
                <c:pt idx="2">
                  <c:v>25</c:v>
                </c:pt>
                <c:pt idx="3">
                  <c:v>38</c:v>
                </c:pt>
                <c:pt idx="4">
                  <c:v>48</c:v>
                </c:pt>
                <c:pt idx="5">
                  <c:v>42</c:v>
                </c:pt>
                <c:pt idx="6">
                  <c:v>29</c:v>
                </c:pt>
                <c:pt idx="7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78-455C-A2C3-A827307ADD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1535183"/>
        <c:axId val="450499247"/>
      </c:lineChart>
      <c:catAx>
        <c:axId val="5815351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0499247"/>
        <c:crosses val="autoZero"/>
        <c:auto val="1"/>
        <c:lblAlgn val="ctr"/>
        <c:lblOffset val="100"/>
        <c:noMultiLvlLbl val="0"/>
      </c:catAx>
      <c:valAx>
        <c:axId val="450499247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1535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u="sng" dirty="0"/>
              <a:t>Rappel données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52312889007164576"/>
          <c:y val="0.2165480406133104"/>
          <c:w val="0.46234197248523751"/>
          <c:h val="0.6358272128640480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83-4784-B155-736EB7C9ED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83-4784-B155-736EB7C9EDED}"/>
              </c:ext>
            </c:extLst>
          </c:dPt>
          <c:dPt>
            <c:idx val="2"/>
            <c:bubble3D val="0"/>
            <c:spPr>
              <a:solidFill>
                <a:srgbClr val="418AB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83-4784-B155-736EB7C9EDED}"/>
              </c:ext>
            </c:extLst>
          </c:dPt>
          <c:dPt>
            <c:idx val="3"/>
            <c:bubble3D val="0"/>
            <c:spPr>
              <a:solidFill>
                <a:srgbClr val="F69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83-4784-B155-736EB7C9ED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83-4784-B155-736EB7C9EDED}"/>
              </c:ext>
            </c:extLst>
          </c:dPt>
          <c:dPt>
            <c:idx val="5"/>
            <c:bubble3D val="0"/>
            <c:spPr>
              <a:solidFill>
                <a:srgbClr val="8383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583-4784-B155-736EB7C9EDED}"/>
              </c:ext>
            </c:extLst>
          </c:dPt>
          <c:dPt>
            <c:idx val="6"/>
            <c:bubble3D val="0"/>
            <c:spPr>
              <a:solidFill>
                <a:srgbClr val="FEC3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583-4784-B155-736EB7C9ED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583-4784-B155-736EB7C9EDE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583-4784-B155-736EB7C9EDED}"/>
              </c:ext>
            </c:extLst>
          </c:dPt>
          <c:dPt>
            <c:idx val="9"/>
            <c:bubble3D val="0"/>
            <c:spPr>
              <a:solidFill>
                <a:srgbClr val="99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583-4784-B155-736EB7C9EDED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83-4784-B155-736EB7C9EDE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583-4784-B155-736EB7C9ED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PP!$A$21:$A$30</c:f>
              <c:strCache>
                <c:ptCount val="10"/>
                <c:pt idx="0">
                  <c:v>Agriculture</c:v>
                </c:pt>
                <c:pt idx="1">
                  <c:v>BTP</c:v>
                </c:pt>
                <c:pt idx="2">
                  <c:v>CHR</c:v>
                </c:pt>
                <c:pt idx="3">
                  <c:v>Commerce</c:v>
                </c:pt>
                <c:pt idx="4">
                  <c:v>Production générale</c:v>
                </c:pt>
                <c:pt idx="5">
                  <c:v>Service</c:v>
                </c:pt>
                <c:pt idx="6">
                  <c:v>Production artisanale</c:v>
                </c:pt>
                <c:pt idx="7">
                  <c:v>Artistique</c:v>
                </c:pt>
                <c:pt idx="8">
                  <c:v>Enseignement</c:v>
                </c:pt>
                <c:pt idx="9">
                  <c:v>Médical - Paramédical</c:v>
                </c:pt>
              </c:strCache>
            </c:strRef>
          </c:cat>
          <c:val>
            <c:numRef>
              <c:f>PP!$G$21:$G$30</c:f>
              <c:numCache>
                <c:formatCode>0%</c:formatCode>
                <c:ptCount val="10"/>
                <c:pt idx="0">
                  <c:v>4.8192771084337352E-2</c:v>
                </c:pt>
                <c:pt idx="1">
                  <c:v>9.6385542168674704E-2</c:v>
                </c:pt>
                <c:pt idx="2">
                  <c:v>1.2048192771084338E-2</c:v>
                </c:pt>
                <c:pt idx="3">
                  <c:v>0.21686746987951808</c:v>
                </c:pt>
                <c:pt idx="4">
                  <c:v>0</c:v>
                </c:pt>
                <c:pt idx="5">
                  <c:v>0.50602409638554213</c:v>
                </c:pt>
                <c:pt idx="6">
                  <c:v>9.6385542168674704E-2</c:v>
                </c:pt>
                <c:pt idx="7">
                  <c:v>1.2048192771084338E-2</c:v>
                </c:pt>
                <c:pt idx="8">
                  <c:v>0</c:v>
                </c:pt>
                <c:pt idx="9">
                  <c:v>1.2048192771084338E-2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583-4784-B155-736EB7C9EDE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8"/>
        <c:delete val="1"/>
      </c:legendEntry>
      <c:layout>
        <c:manualLayout>
          <c:xMode val="edge"/>
          <c:yMode val="edge"/>
          <c:x val="6.9138153570834693E-2"/>
          <c:y val="0.1971356852367146"/>
          <c:w val="0.43647246741976259"/>
          <c:h val="0.802864314763285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i="1"/>
      </a:pPr>
      <a:endParaRPr lang="fr-F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title pos="t" align="ctr" overlay="0">
      <cx:tx>
        <cx:txData>
          <cx:v>2024 - Secteurs d'activités des porteurs de projets 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latin typeface="+mj-lt"/>
            </a:defRPr>
          </a:pPr>
          <a:r>
            <a:rPr lang="fr-FR" sz="1400" b="1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+mj-lt"/>
            </a:rPr>
            <a:t>2024 - Secteurs d'activités des porteurs de projets </a:t>
          </a:r>
        </a:p>
      </cx:txPr>
    </cx:title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0.92119</cdr:x>
      <cdr:y>0.87028</cdr:y>
    </cdr:from>
    <cdr:to>
      <cdr:x>1</cdr:x>
      <cdr:y>1</cdr:y>
    </cdr:to>
    <cdr:sp macro="" textlink="">
      <cdr:nvSpPr>
        <cdr:cNvPr id="2" name="ZoneTexte 6">
          <a:extLst xmlns:a="http://schemas.openxmlformats.org/drawingml/2006/main">
            <a:ext uri="{FF2B5EF4-FFF2-40B4-BE49-F238E27FC236}">
              <a16:creationId xmlns:a16="http://schemas.microsoft.com/office/drawing/2014/main" id="{17ED961A-0CED-9671-18D1-0DCA2E472AAB}"/>
            </a:ext>
          </a:extLst>
        </cdr:cNvPr>
        <cdr:cNvSpPr txBox="1"/>
      </cdr:nvSpPr>
      <cdr:spPr>
        <a:xfrm xmlns:a="http://schemas.openxmlformats.org/drawingml/2006/main">
          <a:off x="3569372" y="1899207"/>
          <a:ext cx="30536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925" cy="511403"/>
          </a:xfrm>
          <a:prstGeom prst="rect">
            <a:avLst/>
          </a:prstGeom>
        </p:spPr>
        <p:txBody>
          <a:bodyPr vert="horz" lIns="94672" tIns="47337" rIns="94672" bIns="47337" rtlCol="0"/>
          <a:lstStyle>
            <a:lvl1pPr algn="l">
              <a:defRPr sz="1200"/>
            </a:lvl1pPr>
          </a:lstStyle>
          <a:p>
            <a:r>
              <a:rPr lang="fr-FR" dirty="0"/>
              <a:t>Rapport d'activités 2019 - Centre de Développement du Tonnerrois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484" y="2"/>
            <a:ext cx="3078925" cy="511403"/>
          </a:xfrm>
          <a:prstGeom prst="rect">
            <a:avLst/>
          </a:prstGeom>
        </p:spPr>
        <p:txBody>
          <a:bodyPr vert="horz" lIns="94672" tIns="47337" rIns="94672" bIns="47337" rtlCol="0"/>
          <a:lstStyle>
            <a:lvl1pPr algn="r"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577"/>
            <a:ext cx="3078925" cy="511403"/>
          </a:xfrm>
          <a:prstGeom prst="rect">
            <a:avLst/>
          </a:prstGeom>
        </p:spPr>
        <p:txBody>
          <a:bodyPr vert="horz" lIns="94672" tIns="47337" rIns="94672" bIns="47337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484" y="9721577"/>
            <a:ext cx="3078925" cy="511403"/>
          </a:xfrm>
          <a:prstGeom prst="rect">
            <a:avLst/>
          </a:prstGeom>
        </p:spPr>
        <p:txBody>
          <a:bodyPr vert="horz" lIns="94672" tIns="47337" rIns="94672" bIns="47337" rtlCol="0" anchor="b"/>
          <a:lstStyle>
            <a:lvl1pPr algn="r">
              <a:defRPr sz="1200"/>
            </a:lvl1pPr>
          </a:lstStyle>
          <a:p>
            <a:fld id="{FDAC1C8A-BAEF-448D-BE73-0BA1D605F2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6335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8427" cy="511731"/>
          </a:xfrm>
          <a:prstGeom prst="rect">
            <a:avLst/>
          </a:prstGeom>
        </p:spPr>
        <p:txBody>
          <a:bodyPr vert="horz" lIns="94672" tIns="47337" rIns="94672" bIns="47337" rtlCol="0"/>
          <a:lstStyle>
            <a:lvl1pPr algn="l">
              <a:defRPr sz="1200"/>
            </a:lvl1pPr>
          </a:lstStyle>
          <a:p>
            <a:r>
              <a:rPr lang="fr-FR" dirty="0"/>
              <a:t>Rapport d'activités 2019 - Centre de Développement du Tonnerrois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5" y="0"/>
            <a:ext cx="3078427" cy="511731"/>
          </a:xfrm>
          <a:prstGeom prst="rect">
            <a:avLst/>
          </a:prstGeom>
        </p:spPr>
        <p:txBody>
          <a:bodyPr vert="horz" lIns="94672" tIns="47337" rIns="94672" bIns="47337" rtlCol="0"/>
          <a:lstStyle>
            <a:lvl1pPr algn="r"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72" tIns="47337" rIns="94672" bIns="47337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3"/>
            <a:ext cx="5683250" cy="4605576"/>
          </a:xfrm>
          <a:prstGeom prst="rect">
            <a:avLst/>
          </a:prstGeom>
        </p:spPr>
        <p:txBody>
          <a:bodyPr vert="horz" lIns="94672" tIns="47337" rIns="94672" bIns="4733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721107"/>
            <a:ext cx="3078427" cy="511731"/>
          </a:xfrm>
          <a:prstGeom prst="rect">
            <a:avLst/>
          </a:prstGeom>
        </p:spPr>
        <p:txBody>
          <a:bodyPr vert="horz" lIns="94672" tIns="47337" rIns="94672" bIns="47337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5" y="9721107"/>
            <a:ext cx="3078427" cy="511731"/>
          </a:xfrm>
          <a:prstGeom prst="rect">
            <a:avLst/>
          </a:prstGeom>
        </p:spPr>
        <p:txBody>
          <a:bodyPr vert="horz" lIns="94672" tIns="47337" rIns="94672" bIns="47337" rtlCol="0" anchor="b"/>
          <a:lstStyle>
            <a:lvl1pPr algn="r">
              <a:defRPr sz="1200"/>
            </a:lvl1pPr>
          </a:lstStyle>
          <a:p>
            <a:fld id="{67CAC2D0-DD78-4528-81C3-506A5FDA498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8175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4550" y="768350"/>
            <a:ext cx="287655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2964525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4550" y="768350"/>
            <a:ext cx="287655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3877658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4550" y="768350"/>
            <a:ext cx="287655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4930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5246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4550" y="768350"/>
            <a:ext cx="287655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5463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4550" y="768350"/>
            <a:ext cx="287655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6318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4550" y="768350"/>
            <a:ext cx="287655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25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4550" y="768350"/>
            <a:ext cx="287655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474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4550" y="768350"/>
            <a:ext cx="287655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1645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4550" y="768350"/>
            <a:ext cx="287655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2295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4550" y="768350"/>
            <a:ext cx="287655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HC</a:t>
            </a:r>
          </a:p>
        </p:txBody>
      </p:sp>
    </p:spTree>
    <p:extLst>
      <p:ext uri="{BB962C8B-B14F-4D97-AF65-F5344CB8AC3E}">
        <p14:creationId xmlns:p14="http://schemas.microsoft.com/office/powerpoint/2010/main" val="71826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4550" y="768350"/>
            <a:ext cx="287655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1018342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4550" y="768350"/>
            <a:ext cx="2876550" cy="38369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1183912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4550" y="768350"/>
            <a:ext cx="2876550" cy="38369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voir </a:t>
            </a:r>
          </a:p>
          <a:p>
            <a:r>
              <a:rPr lang="fr-FR" dirty="0"/>
              <a:t>OK</a:t>
            </a:r>
            <a:r>
              <a:rPr lang="fr-FR" baseline="0" dirty="0"/>
              <a:t> – à relire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5316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4550" y="768350"/>
            <a:ext cx="287655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713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4550" y="768350"/>
            <a:ext cx="287655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171820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4550" y="768350"/>
            <a:ext cx="287655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6938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4550" y="768350"/>
            <a:ext cx="287655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3548777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4550" y="768350"/>
            <a:ext cx="287655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1336466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4550" y="768350"/>
            <a:ext cx="287655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2122809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4550" y="768350"/>
            <a:ext cx="287655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HC</a:t>
            </a:r>
          </a:p>
        </p:txBody>
      </p:sp>
    </p:spTree>
    <p:extLst>
      <p:ext uri="{BB962C8B-B14F-4D97-AF65-F5344CB8AC3E}">
        <p14:creationId xmlns:p14="http://schemas.microsoft.com/office/powerpoint/2010/main" val="1477616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4550" y="768350"/>
            <a:ext cx="287655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94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6070" y="4114353"/>
            <a:ext cx="6180081" cy="4406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5" y="1320804"/>
            <a:ext cx="5992314" cy="2006459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3327263"/>
            <a:ext cx="5992314" cy="787095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340D39-6870-4691-BABC-48DDF38AAD28}" type="datetime1">
              <a:rPr lang="fr-FR" smtClean="0"/>
              <a:t>13/01/2026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B403F81-3F8D-4CD6-8118-B65B4C2340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977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6070" y="799634"/>
            <a:ext cx="6179030" cy="1678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4CC8-BE59-49BA-AA2D-FDB63C7672E3}" type="datetime1">
              <a:rPr lang="fr-FR" smtClean="0"/>
              <a:t>13/01/2026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3F81-3F8D-4CD6-8118-B65B4C2340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1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972052" y="799638"/>
            <a:ext cx="1543049" cy="77559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1" y="900967"/>
            <a:ext cx="1127342" cy="6910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895" y="900967"/>
            <a:ext cx="4441657" cy="691076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58941" y="7941520"/>
            <a:ext cx="710754" cy="48683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501B5A-2CAC-481B-93A5-2933237980A5}" type="datetime1">
              <a:rPr lang="fr-FR" smtClean="0"/>
              <a:t>13/01/2026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5" y="7935752"/>
            <a:ext cx="4441657" cy="48683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B403F81-3F8D-4CD6-8118-B65B4C2340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711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6070" y="799634"/>
            <a:ext cx="6179030" cy="1678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970671"/>
            <a:ext cx="5992314" cy="48410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9B0B-4E6D-4713-9E6A-E7FD580AF663}" type="datetime1">
              <a:rPr lang="fr-FR" smtClean="0"/>
              <a:t>13/01/2026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3F81-3F8D-4CD6-8118-B65B4C2340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64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9485" y="6855965"/>
            <a:ext cx="6179030" cy="1678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7" y="4048768"/>
            <a:ext cx="5992313" cy="2006459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7" y="6055227"/>
            <a:ext cx="5992313" cy="800741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1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1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2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3AFD35-F446-4C42-A49F-43575F7AF51D}" type="datetime1">
              <a:rPr lang="fr-FR" smtClean="0"/>
              <a:t>13/01/2026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B403F81-3F8D-4CD6-8118-B65B4C2340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54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6070" y="799634"/>
            <a:ext cx="6179030" cy="1678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7" y="2970674"/>
            <a:ext cx="2924645" cy="484406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462" y="2970674"/>
            <a:ext cx="2930747" cy="484406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E93D-25C4-4856-88AB-7E88F70D35D1}" type="datetime1">
              <a:rPr lang="fr-FR" smtClean="0"/>
              <a:t>13/01/2026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3F81-3F8D-4CD6-8118-B65B4C2340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926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336070" y="799634"/>
            <a:ext cx="6179030" cy="1678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2970675"/>
            <a:ext cx="2695125" cy="768349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5" indent="0">
              <a:buNone/>
              <a:defRPr sz="1500" b="1"/>
            </a:lvl2pPr>
            <a:lvl3pPr marL="685808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7" y="3901402"/>
            <a:ext cx="2924645" cy="3913332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6982" y="2970675"/>
            <a:ext cx="2701226" cy="768349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5" indent="0">
              <a:buNone/>
              <a:defRPr sz="1500" b="1"/>
            </a:lvl2pPr>
            <a:lvl3pPr marL="685808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462" y="3901402"/>
            <a:ext cx="2930747" cy="3913332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CC6E-C5B6-41D1-83A0-D949D12401C2}" type="datetime1">
              <a:rPr lang="fr-FR" smtClean="0"/>
              <a:t>13/01/2026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3F81-3F8D-4CD6-8118-B65B4C2340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7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336070" y="799634"/>
            <a:ext cx="6179030" cy="1678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FA5B-B173-4087-B5B3-196DA0D9EE23}" type="datetime1">
              <a:rPr lang="fr-FR" smtClean="0"/>
              <a:t>13/01/2026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3F81-3F8D-4CD6-8118-B65B4C2340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103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2292-65F1-4677-8BB0-BD9D0B9D5DF6}" type="datetime1">
              <a:rPr lang="fr-FR" smtClean="0"/>
              <a:t>13/01/2026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3F81-3F8D-4CD6-8118-B65B4C2340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78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9485" y="6855968"/>
            <a:ext cx="6179030" cy="169960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16" y="7016395"/>
            <a:ext cx="2652469" cy="919352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99" y="801600"/>
            <a:ext cx="6180300" cy="56064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9215" y="7016396"/>
            <a:ext cx="3198995" cy="919353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5" indent="0">
              <a:buNone/>
              <a:defRPr sz="825"/>
            </a:lvl2pPr>
            <a:lvl3pPr marL="685808" indent="0">
              <a:buNone/>
              <a:defRPr sz="750"/>
            </a:lvl3pPr>
            <a:lvl4pPr marL="1028713" indent="0">
              <a:buNone/>
              <a:defRPr sz="675"/>
            </a:lvl4pPr>
            <a:lvl5pPr marL="1371617" indent="0">
              <a:buNone/>
              <a:defRPr sz="675"/>
            </a:lvl5pPr>
            <a:lvl6pPr marL="1714521" indent="0">
              <a:buNone/>
              <a:defRPr sz="675"/>
            </a:lvl6pPr>
            <a:lvl7pPr marL="2057426" indent="0">
              <a:buNone/>
              <a:defRPr sz="675"/>
            </a:lvl7pPr>
            <a:lvl8pPr marL="2400330" indent="0">
              <a:buNone/>
              <a:defRPr sz="675"/>
            </a:lvl8pPr>
            <a:lvl9pPr marL="2743234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1FBB3D-461B-4C6B-BCB2-01FB31DD8029}" type="datetime1">
              <a:rPr lang="fr-FR" smtClean="0"/>
              <a:t>13/01/2026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B403F81-3F8D-4CD6-8118-B65B4C2340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25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6257855"/>
            <a:ext cx="5992314" cy="755651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70" y="799636"/>
            <a:ext cx="6179030" cy="47430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5" indent="0">
              <a:buNone/>
              <a:defRPr sz="1200"/>
            </a:lvl2pPr>
            <a:lvl3pPr marL="685808" indent="0">
              <a:buNone/>
              <a:defRPr sz="1200"/>
            </a:lvl3pPr>
            <a:lvl4pPr marL="1028713" indent="0">
              <a:buNone/>
              <a:defRPr sz="1200"/>
            </a:lvl4pPr>
            <a:lvl5pPr marL="1371617" indent="0">
              <a:buNone/>
              <a:defRPr sz="1200"/>
            </a:lvl5pPr>
            <a:lvl6pPr marL="1714521" indent="0">
              <a:buNone/>
              <a:defRPr sz="1200"/>
            </a:lvl6pPr>
            <a:lvl7pPr marL="2057426" indent="0">
              <a:buNone/>
              <a:defRPr sz="1200"/>
            </a:lvl7pPr>
            <a:lvl8pPr marL="2400330" indent="0">
              <a:buNone/>
              <a:defRPr sz="1200"/>
            </a:lvl8pPr>
            <a:lvl9pPr marL="2743234" indent="0">
              <a:buNone/>
              <a:defRPr sz="12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5" y="7013502"/>
            <a:ext cx="5992314" cy="79822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5" indent="0">
              <a:buNone/>
              <a:defRPr sz="900"/>
            </a:lvl2pPr>
            <a:lvl3pPr marL="685808" indent="0">
              <a:buNone/>
              <a:defRPr sz="750"/>
            </a:lvl3pPr>
            <a:lvl4pPr marL="1028713" indent="0">
              <a:buNone/>
              <a:defRPr sz="675"/>
            </a:lvl4pPr>
            <a:lvl5pPr marL="1371617" indent="0">
              <a:buNone/>
              <a:defRPr sz="675"/>
            </a:lvl5pPr>
            <a:lvl6pPr marL="1714521" indent="0">
              <a:buNone/>
              <a:defRPr sz="675"/>
            </a:lvl6pPr>
            <a:lvl7pPr marL="2057426" indent="0">
              <a:buNone/>
              <a:defRPr sz="675"/>
            </a:lvl7pPr>
            <a:lvl8pPr marL="2400330" indent="0">
              <a:buNone/>
              <a:defRPr sz="675"/>
            </a:lvl8pPr>
            <a:lvl9pPr marL="2743234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E513-3AF4-4F51-8723-C9CDF51B5ED5}" type="datetime1">
              <a:rPr lang="fr-FR" smtClean="0"/>
              <a:t>13/01/2026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3F81-3F8D-4CD6-8118-B65B4C2340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37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5" y="916637"/>
            <a:ext cx="5992314" cy="1444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2970675"/>
            <a:ext cx="5992314" cy="4841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69495" y="794152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B9DF7567-A39E-456C-8442-C233A1438E7D}" type="datetime1">
              <a:rPr lang="fr-FR" smtClean="0"/>
              <a:t>13/01/2026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5" y="7935752"/>
            <a:ext cx="365293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0359" y="7941520"/>
            <a:ext cx="57785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7B403F81-3F8D-4CD6-8118-B65B4C2340B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36069" y="588433"/>
            <a:ext cx="2039932" cy="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4482001" y="588433"/>
            <a:ext cx="2033100" cy="14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2412451" y="588433"/>
            <a:ext cx="2033100" cy="14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082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sldNum="0" hdr="0" ftr="0" dt="0"/>
  <p:txStyles>
    <p:titleStyle>
      <a:lvl1pPr algn="l" defTabSz="342905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3" indent="-229503" algn="l" defTabSz="342905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charset="2"/>
        <a:buChar char="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6" indent="-229503" algn="l" defTabSz="342905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8" indent="-202503" algn="l" defTabSz="342905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charset="2"/>
        <a:buChar char="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12" indent="-175502" algn="l" defTabSz="342905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charset="2"/>
        <a:buChar char="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15" indent="-175502" algn="l" defTabSz="342905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charset="2"/>
        <a:buChar char="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18" indent="-171452" algn="l" defTabSz="342905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charset="2"/>
        <a:buChar char="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21" indent="-171452" algn="l" defTabSz="342905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charset="2"/>
        <a:buChar char="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23" indent="-171452" algn="l" defTabSz="342905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charset="2"/>
        <a:buChar char="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26" indent="-171452" algn="l" defTabSz="342905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8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3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7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1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6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30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34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cdtonnerroi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cdtonnerrois.fr/" TargetMode="External"/><Relationship Id="rId7" Type="http://schemas.openxmlformats.org/officeDocument/2006/relationships/hyperlink" Target="http://www.cdtonnerrois.fr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couasse@cdtonnerrois.fr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0.xml"/><Relationship Id="rId5" Type="http://schemas.openxmlformats.org/officeDocument/2006/relationships/image" Target="../media/image41.png"/><Relationship Id="rId4" Type="http://schemas.microsoft.com/office/2014/relationships/chartEx" Target="../charts/chartEx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7ED961A-0CED-9671-18D1-0DCA2E472AAB}"/>
              </a:ext>
            </a:extLst>
          </p:cNvPr>
          <p:cNvSpPr txBox="1"/>
          <p:nvPr/>
        </p:nvSpPr>
        <p:spPr>
          <a:xfrm>
            <a:off x="6525345" y="8687489"/>
            <a:ext cx="332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178BEA-DE33-1674-957F-CDE7E47FB137}"/>
              </a:ext>
            </a:extLst>
          </p:cNvPr>
          <p:cNvSpPr/>
          <p:nvPr/>
        </p:nvSpPr>
        <p:spPr>
          <a:xfrm>
            <a:off x="332657" y="5292081"/>
            <a:ext cx="6336703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73B459-6BA9-0E8E-6598-D4581EA9095C}"/>
              </a:ext>
            </a:extLst>
          </p:cNvPr>
          <p:cNvSpPr/>
          <p:nvPr/>
        </p:nvSpPr>
        <p:spPr>
          <a:xfrm>
            <a:off x="331901" y="3041305"/>
            <a:ext cx="6192688" cy="2758234"/>
          </a:xfrm>
          <a:prstGeom prst="rect">
            <a:avLst/>
          </a:prstGeom>
          <a:solidFill>
            <a:srgbClr val="418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51C3FA-63BD-6CDA-CA8A-78F93E5C1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89" y="8063182"/>
            <a:ext cx="1473966" cy="61388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0D711D0-D3D7-4D44-EDD4-B1D3726669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73" y="7451365"/>
            <a:ext cx="1559053" cy="138941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81715ED-E782-B59F-73A9-7A7D4CB25F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3" y="8177289"/>
            <a:ext cx="2106968" cy="50991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480361F-4031-BFAE-E947-8826C74CC6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1" r="9132" b="19517"/>
          <a:stretch/>
        </p:blipFill>
        <p:spPr>
          <a:xfrm>
            <a:off x="405344" y="7198681"/>
            <a:ext cx="2292397" cy="75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BADD3DA-8668-9D56-02B6-35E6BBC109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32" y="6084168"/>
            <a:ext cx="1133952" cy="127815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FE565E3-8025-2FC9-4BDD-E5E69E1A9A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11" y="6663636"/>
            <a:ext cx="1211172" cy="121117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AA0A0F6-A0A0-6A74-E341-94D1D9631E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" b="12967"/>
          <a:stretch/>
        </p:blipFill>
        <p:spPr>
          <a:xfrm>
            <a:off x="404664" y="6078243"/>
            <a:ext cx="2160240" cy="108604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EE829F5-7A38-3EC3-66B7-90FA5A7468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9" y="899592"/>
            <a:ext cx="6480721" cy="194531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0FB5E8C-2548-B918-7157-11E6CD3D57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02" y="6078242"/>
            <a:ext cx="1086046" cy="108604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1901" y="2569749"/>
            <a:ext cx="6192688" cy="2699576"/>
          </a:xfrm>
        </p:spPr>
        <p:txBody>
          <a:bodyPr>
            <a:noAutofit/>
          </a:bodyPr>
          <a:lstStyle/>
          <a:p>
            <a:pPr algn="ctr"/>
            <a:r>
              <a:rPr lang="fr-FR" sz="5500" b="1" dirty="0">
                <a:solidFill>
                  <a:schemeClr val="bg1"/>
                </a:solidFill>
                <a:latin typeface="Comfortaa" panose="020F0603070000060003" pitchFamily="34" charset="0"/>
              </a:rPr>
              <a:t>Rapport d’activités 2024</a:t>
            </a:r>
          </a:p>
        </p:txBody>
      </p:sp>
    </p:spTree>
    <p:extLst>
      <p:ext uri="{BB962C8B-B14F-4D97-AF65-F5344CB8AC3E}">
        <p14:creationId xmlns:p14="http://schemas.microsoft.com/office/powerpoint/2010/main" val="264842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8666F624-63AE-93F3-5F1F-2457209D8A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3257"/>
              </p:ext>
            </p:extLst>
          </p:nvPr>
        </p:nvGraphicFramePr>
        <p:xfrm>
          <a:off x="335213" y="2924769"/>
          <a:ext cx="6190131" cy="203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52EB012E-DDBA-7B36-5365-849AAC27F3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440979"/>
              </p:ext>
            </p:extLst>
          </p:nvPr>
        </p:nvGraphicFramePr>
        <p:xfrm>
          <a:off x="334064" y="5200235"/>
          <a:ext cx="6094146" cy="203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re 1">
            <a:extLst>
              <a:ext uri="{FF2B5EF4-FFF2-40B4-BE49-F238E27FC236}">
                <a16:creationId xmlns:a16="http://schemas.microsoft.com/office/drawing/2014/main" id="{C9DF539C-D7C5-4B73-BA9E-818CC28A8178}"/>
              </a:ext>
            </a:extLst>
          </p:cNvPr>
          <p:cNvSpPr txBox="1">
            <a:spLocks/>
          </p:cNvSpPr>
          <p:nvPr/>
        </p:nvSpPr>
        <p:spPr>
          <a:xfrm>
            <a:off x="334063" y="2555776"/>
            <a:ext cx="6191281" cy="3627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1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6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Évolution de l’accompagnement des entreprises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EB849C-BB17-EF4A-35B9-17D55203AA91}"/>
              </a:ext>
            </a:extLst>
          </p:cNvPr>
          <p:cNvSpPr txBox="1"/>
          <p:nvPr/>
        </p:nvSpPr>
        <p:spPr>
          <a:xfrm>
            <a:off x="333359" y="7597356"/>
            <a:ext cx="6191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NB : L’absence d’un responsable du CDET a entrainé une baisse d’activité fin 2023 et durant l’année 2024.</a:t>
            </a:r>
          </a:p>
          <a:p>
            <a:r>
              <a:rPr lang="fr-FR" sz="1600" dirty="0"/>
              <a:t>Pour rappel, le dispositif FRT (Fonds Régional des Territoires) a été opéré par le CDET en 2020-2021 impactant à la hausse les relations avec les entreprises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94C7D4-F1B6-2F52-A040-3497EC96E38B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10</a:t>
            </a:r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B99D2C44-5FA6-C69C-B149-E31FCE5ED6D2}"/>
              </a:ext>
            </a:extLst>
          </p:cNvPr>
          <p:cNvSpPr txBox="1">
            <a:spLocks/>
          </p:cNvSpPr>
          <p:nvPr/>
        </p:nvSpPr>
        <p:spPr>
          <a:xfrm>
            <a:off x="333359" y="1105485"/>
            <a:ext cx="6143009" cy="10020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5" rtl="0" eaLnBrk="1" latinLnBrk="0" hangingPunct="1">
              <a:spcBef>
                <a:spcPct val="0"/>
              </a:spcBef>
              <a:buNone/>
              <a:defRPr sz="21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9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Entreprises </a:t>
            </a:r>
            <a:br>
              <a:rPr lang="fr-FR" sz="29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</a:br>
            <a:r>
              <a:rPr lang="fr-FR" sz="29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Accompagnements individuels </a:t>
            </a:r>
          </a:p>
        </p:txBody>
      </p:sp>
    </p:spTree>
    <p:extLst>
      <p:ext uri="{BB962C8B-B14F-4D97-AF65-F5344CB8AC3E}">
        <p14:creationId xmlns:p14="http://schemas.microsoft.com/office/powerpoint/2010/main" val="50460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7496" y="945238"/>
            <a:ext cx="6185003" cy="1149709"/>
          </a:xfrm>
        </p:spPr>
        <p:txBody>
          <a:bodyPr>
            <a:noAutofit/>
          </a:bodyPr>
          <a:lstStyle/>
          <a:p>
            <a:pPr algn="ctr"/>
            <a:r>
              <a:rPr lang="fr-FR" sz="29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Entreprises </a:t>
            </a:r>
            <a:br>
              <a:rPr lang="fr-FR" sz="29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</a:br>
            <a:r>
              <a:rPr lang="fr-FR" sz="29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Accompagnements individuels 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C31AAB84-E178-F0AA-39A4-F8F1BA298C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37801"/>
              </p:ext>
            </p:extLst>
          </p:nvPr>
        </p:nvGraphicFramePr>
        <p:xfrm>
          <a:off x="327766" y="2629900"/>
          <a:ext cx="3960441" cy="395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09D7DA3B-E474-DF5E-488B-E25A2728E473}"/>
              </a:ext>
            </a:extLst>
          </p:cNvPr>
          <p:cNvSpPr txBox="1"/>
          <p:nvPr/>
        </p:nvSpPr>
        <p:spPr>
          <a:xfrm>
            <a:off x="357496" y="6932582"/>
            <a:ext cx="61678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 </a:t>
            </a:r>
            <a:r>
              <a:rPr lang="fr-FR" sz="1400" dirty="0"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Diminution des suivis jeune entreprise (cf. baisse des créations)</a:t>
            </a:r>
          </a:p>
          <a:p>
            <a:pPr algn="just"/>
            <a:r>
              <a:rPr lang="fr-FR" sz="1400" dirty="0">
                <a:solidFill>
                  <a:srgbClr val="00B050"/>
                </a:solidFill>
                <a:sym typeface="Wingdings" panose="05000000000000000000" pitchFamily="2" charset="2"/>
              </a:rPr>
              <a:t></a:t>
            </a:r>
            <a:r>
              <a:rPr lang="fr-FR" sz="1400" dirty="0">
                <a:sym typeface="Wingdings" panose="05000000000000000000" pitchFamily="2" charset="2"/>
              </a:rPr>
              <a:t> Rendez vous</a:t>
            </a:r>
            <a:r>
              <a:rPr lang="fr-FR" sz="1400" dirty="0"/>
              <a:t> développement d’activités : activités complémentaires, ouverture d’un point de vente</a:t>
            </a:r>
          </a:p>
          <a:p>
            <a:pPr algn="just"/>
            <a:r>
              <a:rPr lang="fr-FR" sz="1400" dirty="0">
                <a:solidFill>
                  <a:srgbClr val="00B050"/>
                </a:solidFill>
                <a:sym typeface="Wingdings" panose="05000000000000000000" pitchFamily="2" charset="2"/>
              </a:rPr>
              <a:t> </a:t>
            </a:r>
            <a:r>
              <a:rPr lang="fr-FR" sz="1400" dirty="0"/>
              <a:t>Rendez-vous entreprise (sujets variés) : procédures INPI, communication, réseautage </a:t>
            </a:r>
          </a:p>
          <a:p>
            <a:pPr algn="just"/>
            <a:r>
              <a:rPr lang="fr-FR" sz="1400" dirty="0">
                <a:solidFill>
                  <a:srgbClr val="00B050"/>
                </a:solidFill>
                <a:sym typeface="Wingdings" panose="05000000000000000000" pitchFamily="2" charset="2"/>
              </a:rPr>
              <a:t> </a:t>
            </a:r>
            <a:r>
              <a:rPr lang="fr-FR" sz="1400" dirty="0">
                <a:sym typeface="Wingdings" panose="05000000000000000000" pitchFamily="2" charset="2"/>
              </a:rPr>
              <a:t> </a:t>
            </a:r>
            <a:r>
              <a:rPr lang="fr-FR" sz="1400" dirty="0"/>
              <a:t>Augmentation des difficultés : cessation d’activité, inondations, baisse d’activité</a:t>
            </a:r>
          </a:p>
          <a:p>
            <a:pPr algn="just"/>
            <a:r>
              <a:rPr lang="fr-FR" sz="1400" dirty="0">
                <a:solidFill>
                  <a:srgbClr val="00B050"/>
                </a:solidFill>
                <a:sym typeface="Wingdings" panose="05000000000000000000" pitchFamily="2" charset="2"/>
              </a:rPr>
              <a:t></a:t>
            </a:r>
            <a:r>
              <a:rPr lang="fr-FR" sz="1400" dirty="0">
                <a:sym typeface="Wingdings" panose="05000000000000000000" pitchFamily="2" charset="2"/>
              </a:rPr>
              <a:t> Légère a</a:t>
            </a:r>
            <a:r>
              <a:rPr lang="fr-FR" sz="1400" dirty="0"/>
              <a:t>ugmentation des demandes de subventions : association, fonds vert, exonérations ZRR/FRR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20F6246-2AD6-9A49-CA42-B5EF5964379D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11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968E8D4D-C65D-78BE-5F54-0CD9A65E27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7374328"/>
              </p:ext>
            </p:extLst>
          </p:nvPr>
        </p:nvGraphicFramePr>
        <p:xfrm>
          <a:off x="4052317" y="2770566"/>
          <a:ext cx="2708920" cy="405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465A3F3-9AC9-27D7-BAB1-1EE4209CFAF9}"/>
              </a:ext>
            </a:extLst>
          </p:cNvPr>
          <p:cNvSpPr/>
          <p:nvPr/>
        </p:nvSpPr>
        <p:spPr>
          <a:xfrm>
            <a:off x="4288208" y="2772103"/>
            <a:ext cx="2237138" cy="3802254"/>
          </a:xfrm>
          <a:prstGeom prst="rect">
            <a:avLst/>
          </a:prstGeom>
          <a:noFill/>
          <a:ln>
            <a:solidFill>
              <a:srgbClr val="A6B7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07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3"/>
          <p:cNvSpPr txBox="1">
            <a:spLocks/>
          </p:cNvSpPr>
          <p:nvPr/>
        </p:nvSpPr>
        <p:spPr>
          <a:xfrm>
            <a:off x="331817" y="1167483"/>
            <a:ext cx="6192688" cy="97664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cap="all" dirty="0">
                <a:solidFill>
                  <a:schemeClr val="bg1"/>
                </a:solidFill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Financement</a:t>
            </a:r>
            <a:r>
              <a:rPr lang="fr-FR" sz="28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b="1" cap="all" dirty="0">
                <a:solidFill>
                  <a:schemeClr val="bg1"/>
                </a:solidFill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des Porteurs de projets et des entreprises du tonnerrois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3AE08D4-047F-339C-DDE8-8865D4921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345345"/>
              </p:ext>
            </p:extLst>
          </p:nvPr>
        </p:nvGraphicFramePr>
        <p:xfrm>
          <a:off x="332656" y="2669572"/>
          <a:ext cx="6192688" cy="249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410203336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56230523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837671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r>
                        <a:rPr lang="fr-FR" dirty="0"/>
                        <a:t>Dispositifs d’aide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Nombre de dossiers présentés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Nombre de dossiers validés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9006382"/>
                  </a:ext>
                </a:extLst>
              </a:tr>
              <a:tr h="5421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Fonds Vert</a:t>
                      </a:r>
                    </a:p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dossier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Dossier refusé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9687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Initiative 89</a:t>
                      </a:r>
                    </a:p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dossiers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dossier validé</a:t>
                      </a:r>
                    </a:p>
                    <a:p>
                      <a:pPr algn="ctr"/>
                      <a:r>
                        <a:rPr lang="fr-FR" dirty="0"/>
                        <a:t>1 dossier refusé</a:t>
                      </a:r>
                    </a:p>
                    <a:p>
                      <a:pPr algn="ctr"/>
                      <a:r>
                        <a:rPr lang="fr-FR" dirty="0"/>
                        <a:t>1 dossier en attente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8175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Mut’Éco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3884786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E7E53732-8AC4-6542-B5F7-4CFD46CCF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5" y="6887546"/>
            <a:ext cx="1157114" cy="11026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2E3170-9FA0-6CBB-3B51-4F490943B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" y="8080597"/>
            <a:ext cx="1166034" cy="2732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57474AC-B94D-D749-A90A-34BA7D0EC5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30" y="7075926"/>
            <a:ext cx="1082111" cy="84678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A4AE2D5-45A9-4C38-37DF-9DEF972CE8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67" y="6867739"/>
            <a:ext cx="1157114" cy="115711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CA1F15A-CDB8-BED7-E276-4CD83A31BD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01" y="6693314"/>
            <a:ext cx="1275309" cy="128320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FB58120-6113-80CC-62A6-E910C3628C2A}"/>
              </a:ext>
            </a:extLst>
          </p:cNvPr>
          <p:cNvSpPr txBox="1"/>
          <p:nvPr/>
        </p:nvSpPr>
        <p:spPr>
          <a:xfrm>
            <a:off x="332656" y="5364088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NB : les financements actuels des projets nécessitent l’obtention d’un prêt bancaire et d’un apport personnel. La plupart des banques ne financent pas les projets des micro-entreprises (qui sont majoritaires dans les projets suivis).</a:t>
            </a:r>
          </a:p>
          <a:p>
            <a:pPr algn="just"/>
            <a:r>
              <a:rPr lang="fr-FR" sz="1600" dirty="0"/>
              <a:t>Les projets rencontrés en 2024 sont financés par un apport personnel ou ne nécessitent pas de financement immédiat.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7A5505-D9BD-53B0-E98D-CAEFE3BDD3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04" y="8152901"/>
            <a:ext cx="2306594" cy="63832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54E1CF7-E3AF-4C80-2D07-C5022382F105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08215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8680" y="827584"/>
            <a:ext cx="5760640" cy="1512168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3) pépinière Peps’in Tonnerrois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DA9C741-0F36-4FF3-A4AD-D2023157B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572" y="5148064"/>
            <a:ext cx="1607570" cy="8840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942A9FF-59D8-4BF0-8A10-A014F5C04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61" y="5148064"/>
            <a:ext cx="1578681" cy="884062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68CA870-9181-4827-860E-FAB87F83C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4" y="4369993"/>
            <a:ext cx="2915249" cy="244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EB045B3-99ED-4FF6-A2A1-378148A650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12" y="2856516"/>
            <a:ext cx="3076221" cy="105693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F7997DB-667C-4F4A-8D4A-BA51281168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85" y="7808719"/>
            <a:ext cx="4020033" cy="91135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B144A49-028C-06B0-B5E9-5215B5605D0D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0664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230FF0E-D621-4CB9-ACFD-21C1CBB4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10" y="971600"/>
            <a:ext cx="6214358" cy="1152127"/>
          </a:xfrm>
        </p:spPr>
        <p:txBody>
          <a:bodyPr>
            <a:normAutofit/>
          </a:bodyPr>
          <a:lstStyle/>
          <a:p>
            <a:pPr algn="ctr"/>
            <a:r>
              <a:rPr lang="fr-FR" sz="29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Accompagnement et suivi des pépins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C41EBD5-CFD1-4724-95E8-016D5F2CE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58" y="3131840"/>
            <a:ext cx="6214358" cy="504056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 CCLTB a aménagé </a:t>
            </a:r>
            <a:r>
              <a:rPr lang="fr-FR" sz="15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une pépinière d’entreprises</a:t>
            </a:r>
            <a:r>
              <a:rPr lang="fr-FR" sz="15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et un </a:t>
            </a:r>
            <a:r>
              <a:rPr lang="fr-FR" sz="15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espace de Coworking</a:t>
            </a:r>
            <a:r>
              <a:rPr lang="fr-FR" sz="15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dans ses locaux au Sémaphore à Tonnerre pour favoriser </a:t>
            </a:r>
            <a:r>
              <a:rPr lang="fr-FR" sz="15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l’implantation et le développement de nouvelles entreprises.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15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fr-FR" sz="15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gestion du Coworking</a:t>
            </a:r>
            <a:r>
              <a:rPr lang="fr-FR" sz="15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5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et l’animation de la pépinière ont été déléguées </a:t>
            </a:r>
            <a:r>
              <a:rPr lang="fr-FR" sz="15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au CDET ainsi que l’accompagnement des porteurs de projet et des entreprises.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15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Cette pépinière est labellisée </a:t>
            </a:r>
            <a:r>
              <a:rPr lang="fr-FR" sz="15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Haut Niveau de Services par la Région BFC </a:t>
            </a:r>
            <a:r>
              <a:rPr lang="fr-FR" sz="15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depuis 2019.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5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u="sng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Chiffres clés de l’activité 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500" b="1" u="sng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9503" marR="0" lvl="0" indent="-229503" defTabSz="342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ct val="92000"/>
              <a:buFont typeface="Wingdings 2" charset="2"/>
              <a:buChar char=""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Nombre de Comité d’agrément : 3 comités</a:t>
            </a:r>
            <a:endParaRPr lang="fr-FR" sz="1500" b="1" u="sng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Entrées : 1 entreprise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5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Création effective  : 1 entreprise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5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u="sng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Activité du coworking 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fr-FR" sz="15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154 locations pour 177 jours de location au cumul et 27 coworkeurs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15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i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Rappel 2023 : 152 locations pour 139 jours de location au cumul et 33 coworkeurs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1500" i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</a:t>
            </a:r>
            <a:r>
              <a:rPr lang="fr-FR" sz="15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Diminution du nombre de coworkeurs mais augmentation de la fréquence de leur présence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61CDACD-CBC8-4BA5-86E8-F1D9EE5E2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921" y="4860032"/>
            <a:ext cx="1738509" cy="95607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4A6CD55-1EB3-4FFB-AD68-284C2BFA3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921" y="5868144"/>
            <a:ext cx="1368152" cy="76616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9573D3D-6DEC-4D70-9C6E-65AFD565B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986" y="8349004"/>
            <a:ext cx="1991096" cy="68749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B2E9A3D-0E97-4D3B-8F46-A4E83A7F38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35" y="8384250"/>
            <a:ext cx="2721638" cy="61700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DE61A57-10A4-AB77-B151-E243EA1C19DC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D108F8-C5EC-AF02-B0CC-7F0AE8905347}"/>
              </a:ext>
            </a:extLst>
          </p:cNvPr>
          <p:cNvSpPr/>
          <p:nvPr/>
        </p:nvSpPr>
        <p:spPr>
          <a:xfrm>
            <a:off x="313159" y="7236296"/>
            <a:ext cx="6214358" cy="489886"/>
          </a:xfrm>
          <a:prstGeom prst="rect">
            <a:avLst/>
          </a:prstGeom>
          <a:noFill/>
          <a:ln>
            <a:solidFill>
              <a:srgbClr val="A6B7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1713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38671AF-A416-3933-8400-1F7760C39F9C}"/>
              </a:ext>
            </a:extLst>
          </p:cNvPr>
          <p:cNvSpPr txBox="1"/>
          <p:nvPr/>
        </p:nvSpPr>
        <p:spPr>
          <a:xfrm>
            <a:off x="381223" y="1299110"/>
            <a:ext cx="609555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Animations de la pépinière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Atelier avec Groupama « Quelles assurances pour les pro ? » / 2 entrepreneurs présents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Atelier avec la Caisse d’Epargne « Garantie Oser » et « Solutions de paiement » / 3 entrepreneurs présents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/>
          </a:p>
          <a:p>
            <a:pPr algn="ctr"/>
            <a:r>
              <a:rPr lang="fr-FR" b="1" u="sng" dirty="0"/>
              <a:t>Vie de la pépinière et des pépins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18 juin : Petit déjeuner pour l’anniversaire d’un pépin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10 décembre : Petit déjeuner de Noël </a:t>
            </a:r>
          </a:p>
          <a:p>
            <a:pPr algn="just"/>
            <a:endParaRPr lang="fr-FR" dirty="0"/>
          </a:p>
          <a:p>
            <a:pPr algn="ctr"/>
            <a:r>
              <a:rPr lang="fr-FR" b="1" u="sng" dirty="0"/>
              <a:t>Administration de la pépinière </a:t>
            </a:r>
          </a:p>
          <a:p>
            <a:pPr algn="just"/>
            <a:endParaRPr lang="fr-FR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29 janvier : Groupe d'Analyse des Pratiques Professionnelles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9 avril : Réunion de Rentrée du Réseau des Pépinières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11 juin :  Visite du Conseil Régional et de l’AER dans le cadre du dispositif pépinière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21 juin : Webinaire « Détecter et accompagner une entreprise en difficulté 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1 juillet : Groupe d'Analyse des Pratiques Professionnelles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27 septembre :  Webinaire « Découvrez l'écosystème de l'entrepreneuriat 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2 décembre : Groupe d'Analyse des Pratiques Professionnelles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57C2F6-5A33-14AF-9DCA-8C3402712882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88930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8680" y="2483768"/>
            <a:ext cx="5760640" cy="74295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4) Développement des Partenariats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442970-7EE8-70DB-ACE1-692088046ED6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541066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BD690-B73B-4AD9-B87C-154020616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08" y="1306956"/>
            <a:ext cx="6194336" cy="589468"/>
          </a:xfrm>
        </p:spPr>
        <p:txBody>
          <a:bodyPr>
            <a:normAutofit/>
          </a:bodyPr>
          <a:lstStyle/>
          <a:p>
            <a:pPr algn="ctr"/>
            <a:r>
              <a:rPr lang="fr-FR" sz="29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Nos partenariats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E664C175-4A4B-419C-8127-EC3B4E192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800518"/>
              </p:ext>
            </p:extLst>
          </p:nvPr>
        </p:nvGraphicFramePr>
        <p:xfrm>
          <a:off x="331009" y="2406373"/>
          <a:ext cx="6194336" cy="386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35">
                  <a:extLst>
                    <a:ext uri="{9D8B030D-6E8A-4147-A177-3AD203B41FA5}">
                      <a16:colId xmlns:a16="http://schemas.microsoft.com/office/drawing/2014/main" val="259417290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255634592"/>
                    </a:ext>
                  </a:extLst>
                </a:gridCol>
                <a:gridCol w="4104457">
                  <a:extLst>
                    <a:ext uri="{9D8B030D-6E8A-4147-A177-3AD203B41FA5}">
                      <a16:colId xmlns:a16="http://schemas.microsoft.com/office/drawing/2014/main" val="1741268006"/>
                    </a:ext>
                  </a:extLst>
                </a:gridCol>
              </a:tblGrid>
              <a:tr h="23431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Format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Investissement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Avantages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684251"/>
                  </a:ext>
                </a:extLst>
              </a:tr>
              <a:tr h="1697356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Gold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Montant libre &gt; à 1000 €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Logo sur nos outils de communication Facebook, Affiches, Site Internet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Mise en relation avec nos porteurs de projets et entreprises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Participation au comité d’agrément de Peps’in Tonnerrois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Mise en avant lors de nos ateliers et réunions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Interventions lors de nos ateliers et réunions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Mise à disposition de doc. à l’accueil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Toutes autres propositions à la carte…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84211186"/>
                  </a:ext>
                </a:extLst>
              </a:tr>
              <a:tr h="782956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Argent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500 €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Logo sur nos outils de communication Facebook, Affiches, Site Internet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Interventions lors de nos ateliers et réunions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Mise à disposition de doc. à l’accueil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527256505"/>
                  </a:ext>
                </a:extLst>
              </a:tr>
              <a:tr h="75148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Bronze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250 €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Logo sur nos outils de communication Facebook et Site Internet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Interventions lors de nos ateliers et réunions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491914608"/>
                  </a:ext>
                </a:extLst>
              </a:tr>
              <a:tr h="40042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Basic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150 €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marL="361950" marR="0" lvl="0" indent="-3619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Logo sur notre Site Internet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190608735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95F4905F-7F33-4BE1-A55A-0DD9BFB50361}"/>
              </a:ext>
            </a:extLst>
          </p:cNvPr>
          <p:cNvSpPr txBox="1"/>
          <p:nvPr/>
        </p:nvSpPr>
        <p:spPr>
          <a:xfrm>
            <a:off x="331008" y="6663134"/>
            <a:ext cx="619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u="sng" dirty="0">
                <a:ea typeface="Tahoma" pitchFamily="34" charset="0"/>
                <a:cs typeface="Tahoma" pitchFamily="34" charset="0"/>
              </a:rPr>
              <a:t>Nos partenaires en 2024</a:t>
            </a:r>
          </a:p>
          <a:p>
            <a:pPr algn="ctr"/>
            <a:endParaRPr lang="fr-FR" sz="1000" b="1" u="sng" dirty="0">
              <a:ea typeface="Tahoma" pitchFamily="34" charset="0"/>
              <a:cs typeface="Tahoma" pitchFamily="34" charset="0"/>
            </a:endParaRPr>
          </a:p>
          <a:p>
            <a:pPr marL="285753" indent="-285753" algn="just">
              <a:buFont typeface="Arial" panose="020B0604020202020204" pitchFamily="34" charset="0"/>
              <a:buChar char="•"/>
            </a:pPr>
            <a:r>
              <a:rPr lang="fr-FR" sz="1350" dirty="0">
                <a:ea typeface="Tahoma" pitchFamily="34" charset="0"/>
                <a:cs typeface="Tahoma" pitchFamily="34" charset="0"/>
              </a:rPr>
              <a:t>Cabinet d’expertise comptable </a:t>
            </a:r>
            <a:r>
              <a:rPr lang="fr-FR" sz="1350" b="1" dirty="0">
                <a:ea typeface="Tahoma" pitchFamily="34" charset="0"/>
                <a:cs typeface="Tahoma" pitchFamily="34" charset="0"/>
              </a:rPr>
              <a:t>LDS</a:t>
            </a:r>
            <a:r>
              <a:rPr lang="fr-FR" sz="1350" dirty="0">
                <a:ea typeface="Tahoma" pitchFamily="34" charset="0"/>
                <a:cs typeface="Tahoma" pitchFamily="34" charset="0"/>
              </a:rPr>
              <a:t> : partenariat </a:t>
            </a:r>
            <a:r>
              <a:rPr lang="fr-FR" sz="1350" b="1" dirty="0">
                <a:ea typeface="Tahoma" pitchFamily="34" charset="0"/>
                <a:cs typeface="Tahoma" pitchFamily="34" charset="0"/>
              </a:rPr>
              <a:t>GOLD</a:t>
            </a:r>
            <a:endParaRPr lang="fr-FR" sz="1350" dirty="0">
              <a:ea typeface="Tahoma" pitchFamily="34" charset="0"/>
              <a:cs typeface="Tahoma" pitchFamily="34" charset="0"/>
            </a:endParaRPr>
          </a:p>
          <a:p>
            <a:pPr marL="285753" indent="-285753" algn="just">
              <a:buFont typeface="Arial" panose="020B0604020202020204" pitchFamily="34" charset="0"/>
              <a:buChar char="•"/>
            </a:pPr>
            <a:r>
              <a:rPr lang="fr-FR" sz="1350" dirty="0">
                <a:ea typeface="Tahoma" pitchFamily="34" charset="0"/>
                <a:cs typeface="Tahoma" pitchFamily="34" charset="0"/>
              </a:rPr>
              <a:t>Banque </a:t>
            </a:r>
            <a:r>
              <a:rPr lang="fr-FR" sz="1350" b="1" dirty="0">
                <a:ea typeface="Tahoma" pitchFamily="34" charset="0"/>
                <a:cs typeface="Tahoma" pitchFamily="34" charset="0"/>
              </a:rPr>
              <a:t>Caisse d’Epargne</a:t>
            </a:r>
            <a:r>
              <a:rPr lang="fr-FR" sz="1350" dirty="0">
                <a:ea typeface="Tahoma" pitchFamily="34" charset="0"/>
                <a:cs typeface="Tahoma" pitchFamily="34" charset="0"/>
              </a:rPr>
              <a:t> : partenariat </a:t>
            </a:r>
            <a:r>
              <a:rPr lang="fr-FR" sz="1350" b="1" dirty="0">
                <a:ea typeface="Tahoma" pitchFamily="34" charset="0"/>
                <a:cs typeface="Tahoma" pitchFamily="34" charset="0"/>
              </a:rPr>
              <a:t>GOLD</a:t>
            </a:r>
          </a:p>
          <a:p>
            <a:pPr marL="285753" indent="-285753" algn="just">
              <a:buFont typeface="Arial" panose="020B0604020202020204" pitchFamily="34" charset="0"/>
              <a:buChar char="•"/>
            </a:pPr>
            <a:r>
              <a:rPr lang="fr-FR" sz="1350" dirty="0">
                <a:ea typeface="Tahoma" pitchFamily="34" charset="0"/>
                <a:cs typeface="Tahoma" pitchFamily="34" charset="0"/>
              </a:rPr>
              <a:t>Assurance</a:t>
            </a:r>
            <a:r>
              <a:rPr lang="fr-FR" sz="1350" b="1" dirty="0">
                <a:ea typeface="Tahoma" pitchFamily="34" charset="0"/>
                <a:cs typeface="Tahoma" pitchFamily="34" charset="0"/>
              </a:rPr>
              <a:t> Groupama Val de Loire </a:t>
            </a:r>
            <a:r>
              <a:rPr lang="fr-FR" sz="1350" dirty="0">
                <a:ea typeface="Tahoma" pitchFamily="34" charset="0"/>
                <a:cs typeface="Tahoma" pitchFamily="34" charset="0"/>
              </a:rPr>
              <a:t>: partenariat </a:t>
            </a:r>
            <a:r>
              <a:rPr lang="fr-FR" sz="1350" b="1" dirty="0">
                <a:ea typeface="Tahoma" pitchFamily="34" charset="0"/>
                <a:cs typeface="Tahoma" pitchFamily="34" charset="0"/>
              </a:rPr>
              <a:t>GOLD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443DFE-C3CE-4F02-8732-71B9B4F11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0" y="8316620"/>
            <a:ext cx="1201532" cy="4957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14F561-6036-422E-8A3A-2F1D85A6A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67" y="8316416"/>
            <a:ext cx="1729225" cy="52631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8AACCCD-62CA-4894-9FF2-9D5FA0881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8316416"/>
            <a:ext cx="1872208" cy="49576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230A074-C7F8-296D-C5B4-42401B16F77A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376442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8682" y="2483769"/>
            <a:ext cx="5760641" cy="634604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5) Promotion des entreprises du Tonnerrois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8ACB3A-1681-45C1-C7CA-C200292C5947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62745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656" y="683568"/>
            <a:ext cx="6192688" cy="1768116"/>
          </a:xfrm>
        </p:spPr>
        <p:txBody>
          <a:bodyPr>
            <a:normAutofit/>
          </a:bodyPr>
          <a:lstStyle/>
          <a:p>
            <a:pPr algn="ctr"/>
            <a:r>
              <a:rPr lang="fr-FR" sz="29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Interviews d’entreprises du Tonnerrois </a:t>
            </a:r>
            <a:br>
              <a:rPr lang="fr-FR" sz="27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</a:br>
            <a:r>
              <a:rPr lang="fr-FR" sz="20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VISITE D’ENTREPRISE - CES ENTREPRENEURS QUI OSENT ET QUI RÉUSSISSENT 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2C5EB2D-AB3A-7BD0-19F8-E53DA059724F}"/>
              </a:ext>
            </a:extLst>
          </p:cNvPr>
          <p:cNvSpPr txBox="1"/>
          <p:nvPr/>
        </p:nvSpPr>
        <p:spPr>
          <a:xfrm>
            <a:off x="332656" y="2546484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/>
              <a:t>Septembre 2024 – Etablissements Jérusalem à Ancy le Franc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5C3D6C-0A4C-EA05-7534-4990EDF2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111" y="3005908"/>
            <a:ext cx="3901778" cy="581456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943FF5E-B1C2-0D2A-3B17-E88757587A01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77360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F6A4BB0-6FE9-44B2-AEF7-B22A4DE0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83" y="899592"/>
            <a:ext cx="6094834" cy="1120044"/>
          </a:xfrm>
        </p:spPr>
        <p:txBody>
          <a:bodyPr>
            <a:normAutofit/>
          </a:bodyPr>
          <a:lstStyle/>
          <a:p>
            <a:pPr algn="ctr"/>
            <a:r>
              <a:rPr lang="fr-FR" sz="4400" dirty="0">
                <a:latin typeface="Comfortaa" panose="020F0603070000060003" pitchFamily="34" charset="0"/>
              </a:rPr>
              <a:t>Sommaire</a:t>
            </a:r>
            <a:endParaRPr lang="fr-FR" dirty="0">
              <a:latin typeface="Comfortaa" panose="020F0603070000060003" pitchFamily="34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E41A929-F90F-4AFD-8523-3F362390E8E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80965" y="2483768"/>
            <a:ext cx="6094834" cy="6480718"/>
          </a:xfrm>
        </p:spPr>
        <p:txBody>
          <a:bodyPr>
            <a:noAutofit/>
          </a:bodyPr>
          <a:lstStyle/>
          <a:p>
            <a:pPr algn="r" defTabSz="1296016">
              <a:spcBef>
                <a:spcPts val="0"/>
              </a:spcBef>
              <a:spcAft>
                <a:spcPts val="0"/>
              </a:spcAft>
              <a:tabLst>
                <a:tab pos="5743647" algn="r"/>
              </a:tabLst>
            </a:pPr>
            <a:r>
              <a:rPr lang="fr-FR" sz="1600" b="1" dirty="0">
                <a:latin typeface="Comfortaa" panose="020F0603070000060003" pitchFamily="34" charset="0"/>
              </a:rPr>
              <a:t>1 - Création – Reprise d’entreprises	</a:t>
            </a:r>
            <a:r>
              <a:rPr lang="fr-FR" sz="1200" b="1" dirty="0">
                <a:latin typeface="Comfortaa" panose="020F0603070000060003" pitchFamily="34" charset="0"/>
              </a:rPr>
              <a:t>P. 3</a:t>
            </a:r>
          </a:p>
          <a:p>
            <a:pPr marL="377195" lvl="2" algn="r">
              <a:spcBef>
                <a:spcPts val="0"/>
              </a:spcBef>
              <a:spcAft>
                <a:spcPts val="0"/>
              </a:spcAft>
              <a:buSzPct val="60000"/>
              <a:buFont typeface="Arial" pitchFamily="34" charset="0"/>
              <a:buChar char="•"/>
              <a:tabLst>
                <a:tab pos="5743647" algn="r"/>
              </a:tabLst>
            </a:pPr>
            <a:r>
              <a:rPr lang="fr-FR" sz="1200" dirty="0">
                <a:latin typeface="Comfortaa" panose="020F0603070000060003" pitchFamily="34" charset="0"/>
              </a:rPr>
              <a:t>Porteurs de projets - Généralités	</a:t>
            </a:r>
            <a:r>
              <a:rPr lang="fr-FR" sz="1200" b="1" dirty="0">
                <a:latin typeface="Comfortaa" panose="020F0603070000060003" pitchFamily="34" charset="0"/>
              </a:rPr>
              <a:t>P. 4</a:t>
            </a:r>
          </a:p>
          <a:p>
            <a:pPr marL="377195" lvl="2" algn="r">
              <a:spcBef>
                <a:spcPts val="0"/>
              </a:spcBef>
              <a:spcAft>
                <a:spcPts val="0"/>
              </a:spcAft>
              <a:buSzPct val="60000"/>
              <a:buFont typeface="Arial" pitchFamily="34" charset="0"/>
              <a:buChar char="•"/>
              <a:tabLst>
                <a:tab pos="5743647" algn="r"/>
              </a:tabLst>
            </a:pPr>
            <a:r>
              <a:rPr lang="fr-FR" sz="1200" dirty="0">
                <a:latin typeface="Comfortaa" panose="020F0603070000060003" pitchFamily="34" charset="0"/>
              </a:rPr>
              <a:t>Porteurs de projets – Typologie	</a:t>
            </a:r>
            <a:r>
              <a:rPr lang="fr-FR" sz="1200" b="1" dirty="0">
                <a:latin typeface="Comfortaa" panose="020F0603070000060003" pitchFamily="34" charset="0"/>
              </a:rPr>
              <a:t>P. 5</a:t>
            </a:r>
          </a:p>
          <a:p>
            <a:pPr marL="377195" lvl="2" algn="r">
              <a:spcBef>
                <a:spcPts val="0"/>
              </a:spcBef>
              <a:spcAft>
                <a:spcPts val="0"/>
              </a:spcAft>
              <a:buSzPct val="60000"/>
              <a:buFont typeface="Arial" pitchFamily="34" charset="0"/>
              <a:buChar char="•"/>
              <a:tabLst>
                <a:tab pos="5743647" algn="r"/>
              </a:tabLst>
            </a:pPr>
            <a:r>
              <a:rPr lang="fr-FR" sz="1200" dirty="0">
                <a:latin typeface="Comfortaa" panose="020F0603070000060003" pitchFamily="34" charset="0"/>
              </a:rPr>
              <a:t>Porteurs de projet – Localisation des projets	</a:t>
            </a:r>
            <a:r>
              <a:rPr lang="fr-FR" sz="1200" b="1" dirty="0">
                <a:latin typeface="Comfortaa" panose="020F0603070000060003" pitchFamily="34" charset="0"/>
              </a:rPr>
              <a:t>P. 6</a:t>
            </a:r>
          </a:p>
          <a:p>
            <a:pPr marL="377195" lvl="2" algn="r">
              <a:spcBef>
                <a:spcPts val="0"/>
              </a:spcBef>
              <a:spcAft>
                <a:spcPts val="0"/>
              </a:spcAft>
              <a:buSzPct val="60000"/>
              <a:buFont typeface="Arial" pitchFamily="34" charset="0"/>
              <a:buChar char="•"/>
              <a:tabLst>
                <a:tab pos="5743647" algn="r"/>
              </a:tabLst>
            </a:pPr>
            <a:r>
              <a:rPr lang="fr-FR" sz="1200" dirty="0">
                <a:latin typeface="Comfortaa" panose="020F0603070000060003" pitchFamily="34" charset="0"/>
              </a:rPr>
              <a:t>Evolution des accompagnements 	</a:t>
            </a:r>
            <a:r>
              <a:rPr lang="fr-FR" sz="1200" b="1" dirty="0">
                <a:latin typeface="Comfortaa" panose="020F0603070000060003" pitchFamily="34" charset="0"/>
              </a:rPr>
              <a:t>P. 7</a:t>
            </a:r>
          </a:p>
          <a:p>
            <a:pPr marL="377195" lvl="2" algn="r">
              <a:spcBef>
                <a:spcPts val="0"/>
              </a:spcBef>
              <a:spcAft>
                <a:spcPts val="0"/>
              </a:spcAft>
              <a:buSzPct val="60000"/>
              <a:buFont typeface="Arial" pitchFamily="34" charset="0"/>
              <a:buChar char="•"/>
              <a:tabLst>
                <a:tab pos="5743647" algn="r"/>
              </a:tabLst>
            </a:pPr>
            <a:r>
              <a:rPr lang="fr-FR" sz="1200" dirty="0">
                <a:latin typeface="Comfortaa" panose="020F0603070000060003" pitchFamily="34" charset="0"/>
              </a:rPr>
              <a:t>Porteurs de projet – Secteurs d’activité 	</a:t>
            </a:r>
            <a:r>
              <a:rPr lang="fr-FR" sz="1200" b="1" dirty="0">
                <a:latin typeface="Comfortaa" panose="020F0603070000060003" pitchFamily="34" charset="0"/>
              </a:rPr>
              <a:t>P. 8</a:t>
            </a:r>
          </a:p>
          <a:p>
            <a:pPr marL="174692" lvl="2" indent="0" algn="just">
              <a:spcBef>
                <a:spcPts val="0"/>
              </a:spcBef>
              <a:spcAft>
                <a:spcPts val="0"/>
              </a:spcAft>
              <a:buSzPct val="60000"/>
              <a:buNone/>
              <a:tabLst>
                <a:tab pos="5743647" algn="r"/>
              </a:tabLst>
            </a:pPr>
            <a:endParaRPr lang="fr-FR" sz="1000" b="1" dirty="0">
              <a:latin typeface="Comfortaa" panose="020F0603070000060003" pitchFamily="34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  <a:tabLst>
                <a:tab pos="5743647" algn="r"/>
              </a:tabLst>
            </a:pPr>
            <a:r>
              <a:rPr lang="fr-FR" sz="1600" b="1" dirty="0">
                <a:latin typeface="Comfortaa" panose="020F0603070000060003" pitchFamily="34" charset="0"/>
              </a:rPr>
              <a:t>2 – Entreprises	</a:t>
            </a:r>
            <a:r>
              <a:rPr lang="fr-FR" sz="1200" b="1" dirty="0">
                <a:latin typeface="Comfortaa" panose="020F0603070000060003" pitchFamily="34" charset="0"/>
              </a:rPr>
              <a:t>P. 9</a:t>
            </a:r>
          </a:p>
          <a:p>
            <a:pPr marL="377195" lvl="2" algn="r">
              <a:spcBef>
                <a:spcPts val="0"/>
              </a:spcBef>
              <a:spcAft>
                <a:spcPts val="0"/>
              </a:spcAft>
              <a:buSzPct val="60000"/>
              <a:buFont typeface="Arial" pitchFamily="34" charset="0"/>
              <a:buChar char="•"/>
              <a:tabLst>
                <a:tab pos="5743647" algn="r"/>
              </a:tabLst>
            </a:pPr>
            <a:r>
              <a:rPr lang="fr-FR" sz="1200" dirty="0">
                <a:latin typeface="Comfortaa" panose="020F0603070000060003" pitchFamily="34" charset="0"/>
              </a:rPr>
              <a:t>Accompagnements individuels	  </a:t>
            </a:r>
            <a:r>
              <a:rPr lang="fr-FR" sz="1200" b="1" dirty="0">
                <a:latin typeface="Comfortaa" panose="020F0603070000060003" pitchFamily="34" charset="0"/>
              </a:rPr>
              <a:t>P. 10</a:t>
            </a:r>
            <a:endParaRPr lang="fr-FR" sz="1200" dirty="0">
              <a:latin typeface="Comfortaa" panose="020F0603070000060003" pitchFamily="34" charset="0"/>
            </a:endParaRPr>
          </a:p>
          <a:p>
            <a:pPr marL="377195" lvl="2" algn="r">
              <a:spcBef>
                <a:spcPts val="0"/>
              </a:spcBef>
              <a:spcAft>
                <a:spcPts val="0"/>
              </a:spcAft>
              <a:buSzPct val="60000"/>
              <a:buFont typeface="Arial" pitchFamily="34" charset="0"/>
              <a:buChar char="•"/>
              <a:tabLst>
                <a:tab pos="5743647" algn="r"/>
              </a:tabLst>
            </a:pPr>
            <a:r>
              <a:rPr lang="fr-FR" sz="1200" dirty="0">
                <a:latin typeface="Comfortaa" panose="020F0603070000060003" pitchFamily="34" charset="0"/>
              </a:rPr>
              <a:t>Financement des jeunes entreprises du Tonnerrois	</a:t>
            </a:r>
            <a:r>
              <a:rPr lang="fr-FR" sz="1200" b="1" dirty="0">
                <a:latin typeface="Comfortaa" panose="020F0603070000060003" pitchFamily="34" charset="0"/>
              </a:rPr>
              <a:t>P. 12</a:t>
            </a:r>
          </a:p>
          <a:p>
            <a:pPr marL="377195" lvl="2" algn="r">
              <a:spcBef>
                <a:spcPts val="0"/>
              </a:spcBef>
              <a:spcAft>
                <a:spcPts val="0"/>
              </a:spcAft>
              <a:buSzPct val="60000"/>
              <a:buFont typeface="Arial" pitchFamily="34" charset="0"/>
              <a:buChar char="•"/>
              <a:tabLst>
                <a:tab pos="5743647" algn="r"/>
              </a:tabLst>
            </a:pPr>
            <a:endParaRPr lang="fr-FR" sz="1000" b="1" dirty="0">
              <a:latin typeface="Comfortaa" panose="020F0603070000060003" pitchFamily="34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  <a:tabLst>
                <a:tab pos="5743647" algn="r"/>
              </a:tabLst>
            </a:pPr>
            <a:r>
              <a:rPr lang="fr-FR" sz="1600" b="1" dirty="0">
                <a:latin typeface="Comfortaa" panose="020F0603070000060003" pitchFamily="34" charset="0"/>
              </a:rPr>
              <a:t>3 - Animation de la pépinière Peps’In Tonnerrois	</a:t>
            </a:r>
            <a:r>
              <a:rPr lang="fr-FR" sz="1200" b="1" dirty="0">
                <a:latin typeface="Comfortaa" panose="020F0603070000060003" pitchFamily="34" charset="0"/>
              </a:rPr>
              <a:t>P. 13</a:t>
            </a:r>
            <a:endParaRPr lang="fr-FR" sz="1600" b="1" dirty="0">
              <a:latin typeface="Comfortaa" panose="020F0603070000060003" pitchFamily="34" charset="0"/>
            </a:endParaRPr>
          </a:p>
          <a:p>
            <a:pPr marL="377195" lvl="2" algn="r">
              <a:spcBef>
                <a:spcPts val="0"/>
              </a:spcBef>
              <a:spcAft>
                <a:spcPts val="0"/>
              </a:spcAft>
              <a:buSzPct val="60000"/>
              <a:buFont typeface="Arial" pitchFamily="34" charset="0"/>
              <a:buChar char="•"/>
              <a:tabLst>
                <a:tab pos="5743647" algn="r"/>
              </a:tabLst>
            </a:pPr>
            <a:r>
              <a:rPr lang="fr-FR" sz="1200" dirty="0">
                <a:latin typeface="Comfortaa" panose="020F0603070000060003" pitchFamily="34" charset="0"/>
              </a:rPr>
              <a:t>Accompagnement et suivi des pépins	</a:t>
            </a:r>
            <a:r>
              <a:rPr lang="fr-FR" sz="1200" b="1" dirty="0">
                <a:latin typeface="Comfortaa" panose="020F0603070000060003" pitchFamily="34" charset="0"/>
              </a:rPr>
              <a:t>P. 14</a:t>
            </a:r>
          </a:p>
          <a:p>
            <a:pPr marL="377195" lvl="2" algn="r">
              <a:spcBef>
                <a:spcPts val="0"/>
              </a:spcBef>
              <a:spcAft>
                <a:spcPts val="0"/>
              </a:spcAft>
              <a:buSzPct val="60000"/>
              <a:buFont typeface="Arial" pitchFamily="34" charset="0"/>
              <a:buChar char="•"/>
              <a:tabLst>
                <a:tab pos="5743647" algn="r"/>
              </a:tabLst>
            </a:pPr>
            <a:r>
              <a:rPr lang="fr-FR" sz="1200" dirty="0">
                <a:latin typeface="Comfortaa" panose="020F0603070000060003" pitchFamily="34" charset="0"/>
              </a:rPr>
              <a:t>Animations Pépinière	</a:t>
            </a:r>
            <a:r>
              <a:rPr lang="fr-FR" sz="1200" b="1" dirty="0">
                <a:latin typeface="Comfortaa" panose="020F0603070000060003" pitchFamily="34" charset="0"/>
              </a:rPr>
              <a:t>P. 15</a:t>
            </a:r>
          </a:p>
          <a:p>
            <a:pPr marL="377195" lvl="2" algn="r">
              <a:spcBef>
                <a:spcPts val="0"/>
              </a:spcBef>
              <a:spcAft>
                <a:spcPts val="0"/>
              </a:spcAft>
              <a:buSzPct val="60000"/>
              <a:buFont typeface="Arial" pitchFamily="34" charset="0"/>
              <a:buChar char="•"/>
              <a:tabLst>
                <a:tab pos="5743647" algn="r"/>
              </a:tabLst>
            </a:pPr>
            <a:endParaRPr lang="fr-FR" sz="1000" b="1" dirty="0">
              <a:latin typeface="Comfortaa" panose="020F0603070000060003" pitchFamily="34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  <a:tabLst>
                <a:tab pos="5743647" algn="r"/>
              </a:tabLst>
            </a:pPr>
            <a:r>
              <a:rPr lang="fr-FR" sz="1600" b="1" dirty="0">
                <a:latin typeface="Comfortaa" panose="020F0603070000060003" pitchFamily="34" charset="0"/>
              </a:rPr>
              <a:t>4 - Développement des partenariats	</a:t>
            </a:r>
            <a:r>
              <a:rPr lang="fr-FR" sz="1200" b="1" dirty="0">
                <a:latin typeface="Comfortaa" panose="020F0603070000060003" pitchFamily="34" charset="0"/>
              </a:rPr>
              <a:t>P. 16</a:t>
            </a:r>
            <a:endParaRPr lang="fr-FR" sz="1600" b="1" dirty="0">
              <a:latin typeface="Comfortaa" panose="020F0603070000060003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5743647" algn="r"/>
              </a:tabLst>
            </a:pPr>
            <a:endParaRPr lang="fr-FR" sz="1000" b="1" dirty="0">
              <a:latin typeface="Comfortaa" panose="020F0603070000060003" pitchFamily="34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  <a:tabLst>
                <a:tab pos="5743647" algn="r"/>
              </a:tabLst>
            </a:pPr>
            <a:r>
              <a:rPr lang="fr-FR" sz="1600" b="1" dirty="0">
                <a:latin typeface="Comfortaa" panose="020F0603070000060003" pitchFamily="34" charset="0"/>
              </a:rPr>
              <a:t>5 - Promotions des entreprises	</a:t>
            </a:r>
            <a:r>
              <a:rPr lang="fr-FR" sz="1200" b="1" dirty="0">
                <a:latin typeface="Comfortaa" panose="020F0603070000060003" pitchFamily="34" charset="0"/>
              </a:rPr>
              <a:t>P. 18</a:t>
            </a:r>
          </a:p>
          <a:p>
            <a:pPr marL="377195" lvl="2" algn="r">
              <a:spcBef>
                <a:spcPts val="0"/>
              </a:spcBef>
              <a:spcAft>
                <a:spcPts val="0"/>
              </a:spcAft>
              <a:buSzPct val="60000"/>
              <a:buFont typeface="Arial" pitchFamily="34" charset="0"/>
              <a:buChar char="•"/>
              <a:tabLst>
                <a:tab pos="5743647" algn="r"/>
              </a:tabLst>
            </a:pPr>
            <a:r>
              <a:rPr lang="fr-FR" sz="1200" dirty="0">
                <a:latin typeface="Comfortaa" panose="020F0603070000060003" pitchFamily="34" charset="0"/>
              </a:rPr>
              <a:t>Interviews d’entreprises du Tonnerrois	</a:t>
            </a:r>
            <a:r>
              <a:rPr lang="fr-FR" sz="1200" b="1" dirty="0">
                <a:latin typeface="Comfortaa" panose="020F0603070000060003" pitchFamily="34" charset="0"/>
              </a:rPr>
              <a:t>P. 19</a:t>
            </a:r>
          </a:p>
          <a:p>
            <a:pPr marL="377195" lvl="2" algn="r">
              <a:spcBef>
                <a:spcPts val="0"/>
              </a:spcBef>
              <a:spcAft>
                <a:spcPts val="0"/>
              </a:spcAft>
              <a:buSzPct val="60000"/>
              <a:buFont typeface="Arial" pitchFamily="34" charset="0"/>
              <a:buChar char="•"/>
              <a:tabLst>
                <a:tab pos="5743647" algn="r"/>
              </a:tabLst>
            </a:pPr>
            <a:endParaRPr lang="fr-FR" sz="1000" dirty="0">
              <a:latin typeface="Comfortaa" panose="020F0603070000060003" pitchFamily="34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  <a:tabLst>
                <a:tab pos="5743647" algn="r"/>
              </a:tabLst>
            </a:pPr>
            <a:r>
              <a:rPr lang="fr-FR" sz="1600" b="1" dirty="0">
                <a:latin typeface="Comfortaa" panose="020F0603070000060003" pitchFamily="34" charset="0"/>
              </a:rPr>
              <a:t>6 -  Autres actions du CDET	  </a:t>
            </a:r>
            <a:r>
              <a:rPr lang="fr-FR" sz="1200" b="1" dirty="0">
                <a:latin typeface="Comfortaa" panose="020F0603070000060003" pitchFamily="34" charset="0"/>
              </a:rPr>
              <a:t>P. 20</a:t>
            </a:r>
          </a:p>
          <a:p>
            <a:pPr marL="377195" lvl="2" algn="r">
              <a:spcBef>
                <a:spcPts val="0"/>
              </a:spcBef>
              <a:spcAft>
                <a:spcPts val="0"/>
              </a:spcAft>
              <a:buSzPct val="60000"/>
              <a:buFont typeface="Arial" pitchFamily="34" charset="0"/>
              <a:buChar char="•"/>
              <a:tabLst>
                <a:tab pos="5743647" algn="r"/>
              </a:tabLst>
            </a:pPr>
            <a:r>
              <a:rPr lang="fr-FR" sz="1200" dirty="0">
                <a:latin typeface="Comfortaa" panose="020F0603070000060003" pitchFamily="34" charset="0"/>
              </a:rPr>
              <a:t>Actions spécifiques en faveur du développement  éco. local	</a:t>
            </a:r>
            <a:r>
              <a:rPr lang="fr-FR" sz="1200" b="1" dirty="0">
                <a:latin typeface="Comfortaa" panose="020F0603070000060003" pitchFamily="34" charset="0"/>
              </a:rPr>
              <a:t>P. 21</a:t>
            </a:r>
          </a:p>
          <a:p>
            <a:pPr marL="205743" lvl="2" indent="0" algn="just">
              <a:spcBef>
                <a:spcPts val="0"/>
              </a:spcBef>
              <a:spcAft>
                <a:spcPts val="0"/>
              </a:spcAft>
              <a:buSzPct val="60000"/>
              <a:tabLst>
                <a:tab pos="5743647" algn="r"/>
              </a:tabLst>
            </a:pPr>
            <a:endParaRPr lang="fr-FR" sz="1000" b="1" dirty="0">
              <a:latin typeface="Comfortaa" panose="020F0603070000060003" pitchFamily="34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  <a:tabLst>
                <a:tab pos="5743647" algn="r"/>
              </a:tabLst>
            </a:pPr>
            <a:r>
              <a:rPr lang="fr-FR" sz="1600" b="1" dirty="0">
                <a:latin typeface="Comfortaa" panose="020F0603070000060003" pitchFamily="34" charset="0"/>
              </a:rPr>
              <a:t>7 - Administration du CDET	</a:t>
            </a:r>
            <a:r>
              <a:rPr lang="fr-FR" sz="1200" b="1" dirty="0">
                <a:latin typeface="Comfortaa" panose="020F0603070000060003" pitchFamily="34" charset="0"/>
              </a:rPr>
              <a:t>P. 29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5743647" algn="r"/>
              </a:tabLst>
            </a:pPr>
            <a:endParaRPr lang="fr-FR" sz="1000" b="1" dirty="0"/>
          </a:p>
          <a:p>
            <a:pPr algn="r">
              <a:spcBef>
                <a:spcPts val="0"/>
              </a:spcBef>
              <a:spcAft>
                <a:spcPts val="0"/>
              </a:spcAft>
              <a:tabLst>
                <a:tab pos="5743647" algn="r"/>
              </a:tabLst>
            </a:pPr>
            <a:r>
              <a:rPr lang="fr-FR" sz="1600" b="1" dirty="0">
                <a:latin typeface="Comfortaa" panose="020F0603070000060003" pitchFamily="34" charset="0"/>
              </a:rPr>
              <a:t>8 -  Communication</a:t>
            </a:r>
            <a:r>
              <a:rPr lang="fr-FR" sz="1200" b="1" dirty="0">
                <a:latin typeface="Comfortaa" panose="020F0603070000060003" pitchFamily="34" charset="0"/>
              </a:rPr>
              <a:t>	P. 32</a:t>
            </a:r>
            <a:endParaRPr lang="fr-FR" sz="11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D1508F-E7EB-BFD8-A067-9EA845C71977}"/>
              </a:ext>
            </a:extLst>
          </p:cNvPr>
          <p:cNvSpPr txBox="1"/>
          <p:nvPr/>
        </p:nvSpPr>
        <p:spPr>
          <a:xfrm>
            <a:off x="6525345" y="8820472"/>
            <a:ext cx="332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83807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8683" y="2339752"/>
            <a:ext cx="5822355" cy="74295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6)	Autres actions du CDET</a:t>
            </a:r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7C8CC7CE-C7D6-4C18-B309-514AA7E21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699" y="5436097"/>
            <a:ext cx="5678339" cy="2098526"/>
          </a:xfrm>
        </p:spPr>
        <p:txBody>
          <a:bodyPr>
            <a:noAutofit/>
          </a:bodyPr>
          <a:lstStyle/>
          <a:p>
            <a:r>
              <a:rPr lang="fr-FR" sz="1500" dirty="0">
                <a:solidFill>
                  <a:schemeClr val="bg1"/>
                </a:solidFill>
              </a:rPr>
              <a:t>	</a:t>
            </a:r>
          </a:p>
          <a:p>
            <a:endParaRPr lang="fr-FR" sz="15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83" y="4572002"/>
            <a:ext cx="5822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3" indent="-285753" algn="just">
              <a:buClr>
                <a:schemeClr val="bg1"/>
              </a:buClr>
              <a:buSzPct val="60000"/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chemeClr val="bg1"/>
                </a:solidFill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Actions spécifiques en faveur du développement économique local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C7B2502-2B14-537D-F43E-8984F71B30E3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651708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B0AD2-CEF6-4CF5-0417-3C6713CD8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789BB9-1D3B-95D0-04C0-CC07C82DED7B}"/>
              </a:ext>
            </a:extLst>
          </p:cNvPr>
          <p:cNvSpPr/>
          <p:nvPr/>
        </p:nvSpPr>
        <p:spPr>
          <a:xfrm>
            <a:off x="366303" y="980599"/>
            <a:ext cx="6135639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9DD9"/>
              </a:buClr>
              <a:buSzPct val="60000"/>
            </a:pPr>
            <a:r>
              <a:rPr lang="fr-FR" sz="2900" b="1" dirty="0">
                <a:solidFill>
                  <a:schemeClr val="bg1"/>
                </a:solidFill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ACTIONS SPÉCIFIQUES EN FAVEUR DU DÉVELOPPEMENT ÉCONOMIQUE LOCAL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C05EAA-BEF6-6039-EC20-66125C147FE7}"/>
              </a:ext>
            </a:extLst>
          </p:cNvPr>
          <p:cNvSpPr txBox="1"/>
          <p:nvPr/>
        </p:nvSpPr>
        <p:spPr>
          <a:xfrm>
            <a:off x="1900938" y="4652579"/>
            <a:ext cx="459195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5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Visite de la CMA d’Auxerre et rencontre avec Véronique Cotillard / Jean Pierre Richard / Corinne </a:t>
            </a:r>
            <a:r>
              <a:rPr lang="fr-FR" sz="1500" dirty="0" err="1"/>
              <a:t>Tourlier</a:t>
            </a:r>
            <a:r>
              <a:rPr lang="fr-FR" sz="15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Réunion « Métiers d’Art » à Tonnerre / Présentation de l’Atelier Bettenfeld Rosenblum et visite de l’Hôtel Dieu (projet d’événement similaire aux JEMA)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0A44178-FFDC-C5A0-FE98-4D47AD9AD0DA}"/>
              </a:ext>
            </a:extLst>
          </p:cNvPr>
          <p:cNvSpPr txBox="1"/>
          <p:nvPr/>
        </p:nvSpPr>
        <p:spPr>
          <a:xfrm>
            <a:off x="342356" y="2575808"/>
            <a:ext cx="613563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u="sng" dirty="0"/>
              <a:t>Opération Chèques Kdo de proximité</a:t>
            </a:r>
          </a:p>
          <a:p>
            <a:endParaRPr lang="fr-FR" sz="1500" dirty="0"/>
          </a:p>
          <a:p>
            <a:r>
              <a:rPr lang="fr-FR" sz="1500" dirty="0"/>
              <a:t>Continuité de l’opération « Chèques Kdo de proximité » avec + de 40 entreprises partenaires sur le Tonnerrois acceptant ce moyen de paiement.</a:t>
            </a:r>
          </a:p>
          <a:p>
            <a:endParaRPr lang="fr-FR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dirty="0"/>
              <a:t>14 760 € de chèques Kdo vendus et 13 285 € de chèques utilisés chez les partenaires.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3754318-6991-DD83-BC92-B95A4968F8D3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CB4280-1FA1-DD36-38BF-F40AFC3DC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1" r="9132" b="19517"/>
          <a:stretch/>
        </p:blipFill>
        <p:spPr>
          <a:xfrm>
            <a:off x="3939387" y="6536216"/>
            <a:ext cx="2472930" cy="8173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C5A587C-7794-C5C1-2482-AD5457DF0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4932039"/>
            <a:ext cx="1173025" cy="132219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4B0F2B2-5670-3E6E-C3D3-43BC1C2EBC06}"/>
              </a:ext>
            </a:extLst>
          </p:cNvPr>
          <p:cNvSpPr txBox="1"/>
          <p:nvPr/>
        </p:nvSpPr>
        <p:spPr>
          <a:xfrm>
            <a:off x="475398" y="6657905"/>
            <a:ext cx="33136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u="sng" dirty="0"/>
              <a:t>Chambre de Commerce et d’Industrie de l’Yonne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91B494-4CF1-5590-363A-5D9D392EA58A}"/>
              </a:ext>
            </a:extLst>
          </p:cNvPr>
          <p:cNvSpPr txBox="1"/>
          <p:nvPr/>
        </p:nvSpPr>
        <p:spPr>
          <a:xfrm>
            <a:off x="450740" y="7357953"/>
            <a:ext cx="60025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Visite de la CCI d’Auxerre et rencontre avec Lisa Chanut et Patrick Cottin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Une journée de visio avec les conseillers CCI (numérique, développement durable, financement et réseaux entreprises)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Participation aux réunions Service Appui aux Entreprises tous les lundis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3612735-397D-8085-93EB-07FF2B67E5F9}"/>
              </a:ext>
            </a:extLst>
          </p:cNvPr>
          <p:cNvSpPr txBox="1"/>
          <p:nvPr/>
        </p:nvSpPr>
        <p:spPr>
          <a:xfrm>
            <a:off x="342355" y="4464859"/>
            <a:ext cx="60699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u="sng" dirty="0"/>
              <a:t>CMA Région Bourgogne Franche Comté </a:t>
            </a:r>
          </a:p>
        </p:txBody>
      </p:sp>
    </p:spTree>
    <p:extLst>
      <p:ext uri="{BB962C8B-B14F-4D97-AF65-F5344CB8AC3E}">
        <p14:creationId xmlns:p14="http://schemas.microsoft.com/office/powerpoint/2010/main" val="2775961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1A29C20-4ED2-1A3F-D310-0960B1FFFD1C}"/>
              </a:ext>
            </a:extLst>
          </p:cNvPr>
          <p:cNvSpPr txBox="1"/>
          <p:nvPr/>
        </p:nvSpPr>
        <p:spPr>
          <a:xfrm>
            <a:off x="429790" y="925471"/>
            <a:ext cx="599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Actions en lien avec la Communauté de Communes </a:t>
            </a:r>
          </a:p>
          <a:p>
            <a:pPr algn="ctr"/>
            <a:r>
              <a:rPr lang="fr-FR" b="1" u="sng" dirty="0"/>
              <a:t>Le Tonnerrois en Bourgogne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281A11-4AF0-B293-F6F7-B40A500CE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96" y="1571802"/>
            <a:ext cx="1872208" cy="103071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A844F8A-FB7B-44C8-A4E1-C55EA14846BA}"/>
              </a:ext>
            </a:extLst>
          </p:cNvPr>
          <p:cNvSpPr txBox="1"/>
          <p:nvPr/>
        </p:nvSpPr>
        <p:spPr>
          <a:xfrm>
            <a:off x="429790" y="2555776"/>
            <a:ext cx="599842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/>
              <a:t>Février : Participation aux Rencontres Touristiques du Chablisien et du Tonnerrois et échanges avec les acteurs du tourisme à Lézinnes.</a:t>
            </a:r>
          </a:p>
          <a:p>
            <a:pPr algn="just"/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/>
              <a:t>Février : Mise en relation avec la VNF pour mettre en place un contrat cadre pour le nord du canal de Bourgogne avec plusieurs EPCI.</a:t>
            </a:r>
          </a:p>
          <a:p>
            <a:pPr algn="just"/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/>
              <a:t>Réseau Economique Territorial de l’Yonne : </a:t>
            </a:r>
          </a:p>
          <a:p>
            <a:pPr algn="just"/>
            <a:r>
              <a:rPr lang="fr-FR" sz="1500" dirty="0"/>
              <a:t>    06/02 - 18/06 - 25/09 – 26/11</a:t>
            </a:r>
          </a:p>
          <a:p>
            <a:pPr algn="just"/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/>
              <a:t>Depuis avril : mise en place de réunion bimensuelle avec Isabelle Dumont – Pôle Attractivité pour la gestion des projets (pour la pépinière et la zone Actipôle).</a:t>
            </a:r>
          </a:p>
          <a:p>
            <a:pPr algn="just"/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/>
              <a:t>Juillet : communication auprès des entreprises du Challenge Mobilité porté par la CCLTB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/>
              <a:t>Août : Relecture du Vélibook pour ajout des acteurs du tourismes manquants en lien avec l’OT.</a:t>
            </a:r>
          </a:p>
          <a:p>
            <a:pPr algn="just"/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/>
              <a:t>Septembre : mise en place d’outils communs « DevEco » pour permettre le suivi des projets et des entreprises du Tonnerrois ainsi que « Vmap » pour le suivi du foncier  économiques. </a:t>
            </a:r>
          </a:p>
          <a:p>
            <a:pPr algn="just"/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/>
              <a:t>4 novembre : 1</a:t>
            </a:r>
            <a:r>
              <a:rPr lang="fr-FR" sz="1500" baseline="30000" dirty="0"/>
              <a:t>ère</a:t>
            </a:r>
            <a:r>
              <a:rPr lang="fr-FR" sz="1500" dirty="0"/>
              <a:t> réunion du club des entreprises employeuses du Tonnerrois : prospection des entreprises et animation des réunions du réseau.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72111D3-ED06-E0AE-D11F-A745A99709AC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010241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FACBDEC-451B-0B93-9DA4-3E8865EEC914}"/>
              </a:ext>
            </a:extLst>
          </p:cNvPr>
          <p:cNvSpPr txBox="1"/>
          <p:nvPr/>
        </p:nvSpPr>
        <p:spPr>
          <a:xfrm>
            <a:off x="643544" y="1012808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/>
              <a:t>Actions en lien avec la Ville de Tonnerre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501147C-EB83-6E5F-035A-A9F1F68D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4" b="36800"/>
          <a:stretch/>
        </p:blipFill>
        <p:spPr>
          <a:xfrm>
            <a:off x="2492896" y="1547664"/>
            <a:ext cx="1683304" cy="82139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165B918-CCF7-A0B0-04AD-096848293DAE}"/>
              </a:ext>
            </a:extLst>
          </p:cNvPr>
          <p:cNvSpPr txBox="1"/>
          <p:nvPr/>
        </p:nvSpPr>
        <p:spPr>
          <a:xfrm>
            <a:off x="476672" y="2627784"/>
            <a:ext cx="60486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Février : Participation au comité de pilotage des REMA avant l’annulation de l’évènement à Tonnerre.</a:t>
            </a:r>
          </a:p>
          <a:p>
            <a:pPr algn="just"/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Mise en place de réunion mensuelle sur la gestion des projets. </a:t>
            </a:r>
          </a:p>
          <a:p>
            <a:pPr algn="just"/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Accompagnement des commerçants de Tonnerre (difficultés, nouvelles installations, suivi de jeunes entreprises…).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Novembre : constitution d’une base de données d’artisans d’art pour le marché de Noël de la ville de Tonnerre.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37137E7-B0A4-50C0-91A0-D40D657AC809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103644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19058C9-3F6C-D403-86D1-19B186C03AE0}"/>
              </a:ext>
            </a:extLst>
          </p:cNvPr>
          <p:cNvSpPr txBox="1"/>
          <p:nvPr/>
        </p:nvSpPr>
        <p:spPr>
          <a:xfrm>
            <a:off x="260648" y="2195736"/>
            <a:ext cx="619268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Représentation du CDET aux Conseils d’administration et aux Assemblées générales de la Régie « Pierres, Pôle et compagnie ». </a:t>
            </a:r>
          </a:p>
          <a:p>
            <a:pPr algn="just"/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Découverte de l’écosystème du CDET pour l’intégration de Gabrielle Leboucq : </a:t>
            </a:r>
          </a:p>
          <a:p>
            <a:pPr algn="just"/>
            <a:endParaRPr lang="fr-FR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dirty="0"/>
              <a:t>France Travail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dirty="0"/>
              <a:t>Mission Locale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dirty="0"/>
              <a:t>Greta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dirty="0"/>
              <a:t>AuxR Green Lab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dirty="0"/>
              <a:t>Réseau Entreprendre Bourgogne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dirty="0"/>
              <a:t>Initiactive 89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dirty="0"/>
              <a:t>La Fabrique à entreprendre (à Sens)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dirty="0"/>
              <a:t>INPI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dirty="0"/>
              <a:t>Yonne Développement/Equipement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dirty="0"/>
              <a:t>Chambre Economique de l’Avallonnais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dirty="0"/>
              <a:t>AER et BPI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dirty="0"/>
              <a:t>Mon Conseil en Evolution Professionnelle (CEP)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dirty="0"/>
              <a:t>Groupama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dirty="0"/>
              <a:t>LDS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dirty="0"/>
              <a:t>Caisse d’Epargne</a:t>
            </a:r>
          </a:p>
          <a:p>
            <a:pPr algn="just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8A1B49-ECB0-DFA6-746E-802DC347859F}"/>
              </a:ext>
            </a:extLst>
          </p:cNvPr>
          <p:cNvSpPr txBox="1"/>
          <p:nvPr/>
        </p:nvSpPr>
        <p:spPr>
          <a:xfrm>
            <a:off x="236822" y="76398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Autres actions du CDET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8D56FF-4A28-2633-6293-E501C9AA6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3" y="1194652"/>
            <a:ext cx="1314695" cy="6135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F552277-5326-CFFF-B3C6-7867B2BC7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90" y="1212172"/>
            <a:ext cx="822730" cy="60943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CA8E892-B5D0-3D54-FDA2-166FE81653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2" y="1214248"/>
            <a:ext cx="710534" cy="6073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EE3985C-A0E8-5646-F03E-6C1E4CABF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669" y="1187624"/>
            <a:ext cx="750675" cy="75067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4009B4D-612D-DEAC-4F12-9487E31A0E8F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CAE807-D5DB-9802-C986-8EA32DD968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64" y="1259632"/>
            <a:ext cx="1656184" cy="54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97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8680" y="2411760"/>
            <a:ext cx="5760640" cy="74295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7) Administration du CDET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81723E-CA52-A747-00A8-2643254492DC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102801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656" y="916635"/>
            <a:ext cx="6264696" cy="981223"/>
          </a:xfrm>
        </p:spPr>
        <p:txBody>
          <a:bodyPr>
            <a:normAutofit/>
          </a:bodyPr>
          <a:lstStyle/>
          <a:p>
            <a:pPr algn="ctr">
              <a:spcAft>
                <a:spcPts val="1800"/>
              </a:spcAft>
              <a:buClr>
                <a:srgbClr val="009DD9"/>
              </a:buClr>
              <a:buSzPct val="60000"/>
            </a:pPr>
            <a:r>
              <a:rPr lang="fr-FR" sz="29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Administration du CDET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2656" y="2509195"/>
            <a:ext cx="6048672" cy="613986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sz="18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Arrivée de Gabrielle LEBOUCQ </a:t>
            </a:r>
            <a:r>
              <a:rPr lang="fr-FR" sz="18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au poste de responsable et de chargée de développement économique le 02 février – Congés maternité du 1er avril au 16 septembre 2024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fr-FR" sz="18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sz="18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Réunions de bureau : 26/01 – 26/03 – 27/09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sz="18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sz="18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Conseils d’Administration : 19/04 – 11/10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fr-FR" sz="18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sz="18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Assemblée Générale : 28/06 – 29/11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sz="18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sz="18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Fermeture du CDET : </a:t>
            </a:r>
            <a:r>
              <a:rPr lang="fr-FR" sz="18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du 06 au 10 mai, du 12 au 30 août et du 23 au 31 décembre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sz="18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sz="18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Information :  </a:t>
            </a:r>
            <a:r>
              <a:rPr lang="fr-FR" sz="18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En septembre, participation au dispositif « Recherche de financement pour les associations » avec la Fédération Départementale des Foyers Ruraux (FDFR), en lien avec le dispositif DLA pour travailler sur le modèle économique du CDET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65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CR : augmenter la visibilité de nos actions sur le territoire pour appuyer notre légitimité</a:t>
            </a:r>
          </a:p>
        </p:txBody>
      </p:sp>
      <p:sp>
        <p:nvSpPr>
          <p:cNvPr id="4" name="AutoShape 4" descr="Le déroulement d'une assemblée générale le jour J"/>
          <p:cNvSpPr>
            <a:spLocks noChangeAspect="1" noChangeArrowheads="1"/>
          </p:cNvSpPr>
          <p:nvPr/>
        </p:nvSpPr>
        <p:spPr bwMode="auto">
          <a:xfrm>
            <a:off x="47628" y="1897858"/>
            <a:ext cx="1907381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6EA6C0F-2AF1-9E70-6C2B-8BD0EC4AC97D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802405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0E9BD6B-FF06-459A-A270-B9D4B684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43" y="823305"/>
            <a:ext cx="6120679" cy="1444439"/>
          </a:xfrm>
        </p:spPr>
        <p:txBody>
          <a:bodyPr>
            <a:noAutofit/>
          </a:bodyPr>
          <a:lstStyle/>
          <a:p>
            <a:pPr algn="ctr">
              <a:spcAft>
                <a:spcPts val="1800"/>
              </a:spcAft>
              <a:buClr>
                <a:srgbClr val="009DD9"/>
              </a:buClr>
              <a:buSzPct val="60000"/>
            </a:pPr>
            <a:r>
              <a:rPr lang="fr-FR" sz="25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Administration du CDET : activité de l’accueil physique et à distance en 2024</a:t>
            </a: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90A1D417-6DF6-4512-B164-01034CF750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03375"/>
              </p:ext>
            </p:extLst>
          </p:nvPr>
        </p:nvGraphicFramePr>
        <p:xfrm>
          <a:off x="368500" y="4067944"/>
          <a:ext cx="6120683" cy="3478252"/>
        </p:xfrm>
        <a:graphic>
          <a:graphicData uri="http://schemas.openxmlformats.org/drawingml/2006/table">
            <a:tbl>
              <a:tblPr firstRow="1" firstCol="1" lastRow="1">
                <a:tableStyleId>{5C22544A-7EE6-4342-B048-85BDC9FD1C3A}</a:tableStyleId>
              </a:tblPr>
              <a:tblGrid>
                <a:gridCol w="906308">
                  <a:extLst>
                    <a:ext uri="{9D8B030D-6E8A-4147-A177-3AD203B41FA5}">
                      <a16:colId xmlns:a16="http://schemas.microsoft.com/office/drawing/2014/main" val="549931540"/>
                    </a:ext>
                  </a:extLst>
                </a:gridCol>
                <a:gridCol w="1489820">
                  <a:extLst>
                    <a:ext uri="{9D8B030D-6E8A-4147-A177-3AD203B41FA5}">
                      <a16:colId xmlns:a16="http://schemas.microsoft.com/office/drawing/2014/main" val="4168907917"/>
                    </a:ext>
                  </a:extLst>
                </a:gridCol>
                <a:gridCol w="744911">
                  <a:extLst>
                    <a:ext uri="{9D8B030D-6E8A-4147-A177-3AD203B41FA5}">
                      <a16:colId xmlns:a16="http://schemas.microsoft.com/office/drawing/2014/main" val="3807521290"/>
                    </a:ext>
                  </a:extLst>
                </a:gridCol>
                <a:gridCol w="744911">
                  <a:extLst>
                    <a:ext uri="{9D8B030D-6E8A-4147-A177-3AD203B41FA5}">
                      <a16:colId xmlns:a16="http://schemas.microsoft.com/office/drawing/2014/main" val="3756319668"/>
                    </a:ext>
                  </a:extLst>
                </a:gridCol>
                <a:gridCol w="902742">
                  <a:extLst>
                    <a:ext uri="{9D8B030D-6E8A-4147-A177-3AD203B41FA5}">
                      <a16:colId xmlns:a16="http://schemas.microsoft.com/office/drawing/2014/main" val="51502223"/>
                    </a:ext>
                  </a:extLst>
                </a:gridCol>
                <a:gridCol w="587080">
                  <a:extLst>
                    <a:ext uri="{9D8B030D-6E8A-4147-A177-3AD203B41FA5}">
                      <a16:colId xmlns:a16="http://schemas.microsoft.com/office/drawing/2014/main" val="61358407"/>
                    </a:ext>
                  </a:extLst>
                </a:gridCol>
                <a:gridCol w="744911">
                  <a:extLst>
                    <a:ext uri="{9D8B030D-6E8A-4147-A177-3AD203B41FA5}">
                      <a16:colId xmlns:a16="http://schemas.microsoft.com/office/drawing/2014/main" val="3298672256"/>
                    </a:ext>
                  </a:extLst>
                </a:gridCol>
              </a:tblGrid>
              <a:tr h="64807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NOMBRE DE PERSONNES ACCUEILLIES EN 2024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4395"/>
                  </a:ext>
                </a:extLst>
              </a:tr>
              <a:tr h="397046">
                <a:tc gridSpan="2"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Création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Reprise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Entreprise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Cédant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Totaux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119222036"/>
                  </a:ext>
                </a:extLst>
              </a:tr>
              <a:tr h="6581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Face à face</a:t>
                      </a:r>
                    </a:p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(hors rendez-vous d’accompagnement)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333814936"/>
                  </a:ext>
                </a:extLst>
              </a:tr>
              <a:tr h="31763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A DISTANCE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TELEPHONE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99068698"/>
                  </a:ext>
                </a:extLst>
              </a:tr>
              <a:tr h="3970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MAIL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7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INTERNET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4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TOTAL à distance</a:t>
                      </a:r>
                      <a:endParaRPr lang="fr-FR" sz="1400" b="1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69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044802077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1CD25E51-26BC-4CDA-8536-FDCB46949312}"/>
              </a:ext>
            </a:extLst>
          </p:cNvPr>
          <p:cNvSpPr txBox="1"/>
          <p:nvPr/>
        </p:nvSpPr>
        <p:spPr>
          <a:xfrm>
            <a:off x="368500" y="292225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+mj-lt"/>
                <a:ea typeface="Tahoma" pitchFamily="34" charset="0"/>
                <a:cs typeface="Tahoma" pitchFamily="34" charset="0"/>
              </a:rPr>
              <a:t>Focus sur les contacts « créations / repreneurs d’entreprises / Entreprises / Cédants d’entreprises » hors accompagnements individuels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41D8F8-6871-F628-802D-FA77C06ADD4C}"/>
              </a:ext>
            </a:extLst>
          </p:cNvPr>
          <p:cNvSpPr txBox="1"/>
          <p:nvPr/>
        </p:nvSpPr>
        <p:spPr>
          <a:xfrm>
            <a:off x="331422" y="7812360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/>
              <a:t>NB : Ces contacts incluent la prise des rendez-vous, le renvoi vers d’autres interlocuteurs partenaires, les échanges suite à un rendez-vous ou les questions simples qui ne nécessitent pas de rendez-vous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333D03-4430-F2E1-F003-BE6C0311B178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06949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8680" y="2483771"/>
            <a:ext cx="5760640" cy="557213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8) Communication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76F566-CF41-7FF4-913A-AB685D36EA53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269249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656" y="1276420"/>
            <a:ext cx="6192688" cy="7288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Communication</a:t>
            </a:r>
            <a:br>
              <a:rPr lang="fr-FR" sz="32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</a:br>
            <a:r>
              <a:rPr lang="fr-FR" sz="22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page Facebook CDET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66466" y="3021304"/>
            <a:ext cx="2858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ea typeface="Tahoma" pitchFamily="34" charset="0"/>
                <a:cs typeface="Tahoma" pitchFamily="34" charset="0"/>
              </a:rPr>
              <a:t>Nombre de followers : 732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ea typeface="Tahoma" pitchFamily="34" charset="0"/>
                <a:cs typeface="Tahoma" pitchFamily="34" charset="0"/>
              </a:rPr>
              <a:t>Nombre de « J’aime » : 640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ea typeface="Tahoma" pitchFamily="34" charset="0"/>
                <a:cs typeface="Tahoma" pitchFamily="34" charset="0"/>
              </a:rPr>
              <a:t>Nombre de publications : 34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53" y="2974218"/>
            <a:ext cx="2280215" cy="92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472" y="3923928"/>
            <a:ext cx="61206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ea typeface="Tahoma" pitchFamily="34" charset="0"/>
                <a:cs typeface="Tahoma" pitchFamily="34" charset="0"/>
              </a:rPr>
              <a:t>La page suivie par 58% de femmes et 42 % d’hommes</a:t>
            </a:r>
          </a:p>
          <a:p>
            <a:pPr algn="just"/>
            <a:endParaRPr lang="fr-FR" sz="1600" dirty="0">
              <a:ea typeface="Tahoma" pitchFamily="34" charset="0"/>
              <a:cs typeface="Tahoma" pitchFamily="34" charset="0"/>
            </a:endParaRPr>
          </a:p>
          <a:p>
            <a:pPr algn="just"/>
            <a:r>
              <a:rPr lang="fr-FR" sz="1600" dirty="0">
                <a:ea typeface="Tahoma" pitchFamily="34" charset="0"/>
                <a:cs typeface="Tahoma" pitchFamily="34" charset="0"/>
              </a:rPr>
              <a:t>Les followers sont majoritairement localisés dans le Tonnerrois et dans le département de l’Yonne,</a:t>
            </a:r>
          </a:p>
          <a:p>
            <a:pPr algn="just"/>
            <a:endParaRPr lang="fr-FR" sz="1600" dirty="0">
              <a:ea typeface="Tahoma" pitchFamily="34" charset="0"/>
              <a:cs typeface="Tahoma" pitchFamily="34" charset="0"/>
            </a:endParaRPr>
          </a:p>
          <a:p>
            <a:pPr algn="just"/>
            <a:r>
              <a:rPr lang="fr-FR" sz="1600" dirty="0">
                <a:ea typeface="Tahoma" pitchFamily="34" charset="0"/>
                <a:cs typeface="Tahoma" pitchFamily="34" charset="0"/>
              </a:rPr>
              <a:t>Ce sont les mois de mars, avril et novembre qui ont enregistré les plus fortes interactions.  </a:t>
            </a:r>
            <a:endParaRPr lang="fr-FR" sz="1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0AF836-CAB6-52A1-580A-A4C1BF5BBEFA}"/>
              </a:ext>
            </a:extLst>
          </p:cNvPr>
          <p:cNvSpPr txBox="1"/>
          <p:nvPr/>
        </p:nvSpPr>
        <p:spPr>
          <a:xfrm>
            <a:off x="349153" y="2499819"/>
            <a:ext cx="614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Page Facebook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FDD7E8-198A-A4B4-9C9D-4FF04E4F742C}"/>
              </a:ext>
            </a:extLst>
          </p:cNvPr>
          <p:cNvSpPr txBox="1"/>
          <p:nvPr/>
        </p:nvSpPr>
        <p:spPr>
          <a:xfrm>
            <a:off x="380314" y="1992195"/>
            <a:ext cx="5143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1600" dirty="0">
                <a:ea typeface="Tahoma" pitchFamily="34" charset="0"/>
                <a:cs typeface="Tahoma" pitchFamily="34" charset="0"/>
              </a:rPr>
              <a:t>Page Facebook : </a:t>
            </a:r>
            <a:r>
              <a:rPr lang="fr-FR" sz="1600" dirty="0">
                <a:ea typeface="Tahoma" pitchFamily="34" charset="0"/>
                <a:cs typeface="Tahoma" pitchFamily="34" charset="0"/>
                <a:hlinkClick r:id="rId4"/>
              </a:rPr>
              <a:t>https://www.facebook.com/cdtonnerrois/</a:t>
            </a:r>
            <a:endParaRPr lang="fr-FR" sz="16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49153" y="5796136"/>
            <a:ext cx="6095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>
                <a:ea typeface="Tahoma" pitchFamily="34" charset="0"/>
                <a:cs typeface="Tahoma" pitchFamily="34" charset="0"/>
              </a:rPr>
              <a:t>Les publications les plus populaires en 2024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0136C6-A4B5-E910-4E5E-B53205BF3638}"/>
              </a:ext>
            </a:extLst>
          </p:cNvPr>
          <p:cNvSpPr txBox="1"/>
          <p:nvPr/>
        </p:nvSpPr>
        <p:spPr>
          <a:xfrm>
            <a:off x="327472" y="6156176"/>
            <a:ext cx="61929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>
                <a:ea typeface="Tahoma" pitchFamily="34" charset="0"/>
                <a:cs typeface="Tahoma" pitchFamily="34" charset="0"/>
              </a:rPr>
              <a:t>Mars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ea typeface="Tahoma" pitchFamily="34" charset="0"/>
                <a:cs typeface="Tahoma" pitchFamily="34" charset="0"/>
              </a:rPr>
              <a:t>Article sur le CDET dans l’Yonne Républicaine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ea typeface="Tahoma" pitchFamily="34" charset="0"/>
                <a:cs typeface="Tahoma" pitchFamily="34" charset="0"/>
              </a:rPr>
              <a:t>Article dans le magazine de la Ville de Tonnerre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>
                <a:ea typeface="Tahoma" pitchFamily="34" charset="0"/>
                <a:cs typeface="Tahoma" pitchFamily="34" charset="0"/>
              </a:rPr>
              <a:t>Avril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ea typeface="Tahoma" pitchFamily="34" charset="0"/>
                <a:cs typeface="Tahoma" pitchFamily="34" charset="0"/>
              </a:rPr>
              <a:t>Inondations – dispositifs CCI et CMA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fr-FR" sz="1600" dirty="0"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>
                <a:ea typeface="Tahoma" pitchFamily="34" charset="0"/>
                <a:cs typeface="Tahoma" pitchFamily="34" charset="0"/>
              </a:rPr>
              <a:t>Novembre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ea typeface="Tahoma" pitchFamily="34" charset="0"/>
                <a:cs typeface="Tahoma" pitchFamily="34" charset="0"/>
              </a:rPr>
              <a:t>Opération chèques Kdo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ea typeface="Tahoma" pitchFamily="34" charset="0"/>
                <a:cs typeface="Tahoma" pitchFamily="34" charset="0"/>
              </a:rPr>
              <a:t>Programme attractivité (Article de l’Yonne Républicaine)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ea typeface="Tahoma" pitchFamily="34" charset="0"/>
                <a:cs typeface="Tahoma" pitchFamily="34" charset="0"/>
              </a:rPr>
              <a:t>Mini entreprise du collège (Article de l’Yonne Républicaine)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FF561B-8E34-AF58-E473-FD86D4A3D218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20701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2676" y="1835696"/>
            <a:ext cx="5832648" cy="936104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1) Création - reprise d'entreprises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7520B0-AF8A-44AF-B168-91C099FD7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76" y="3359241"/>
            <a:ext cx="5832648" cy="4392488"/>
          </a:xfrm>
        </p:spPr>
        <p:txBody>
          <a:bodyPr>
            <a:normAutofit fontScale="25000" lnSpcReduction="20000"/>
          </a:bodyPr>
          <a:lstStyle/>
          <a:p>
            <a:pPr marL="857261" indent="-857261">
              <a:lnSpc>
                <a:spcPct val="17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r-FR" sz="6400" dirty="0">
                <a:solidFill>
                  <a:schemeClr val="bg1"/>
                </a:solidFill>
                <a:latin typeface="Comfortaa" panose="020F0603070000060003" pitchFamily="34" charset="0"/>
              </a:rPr>
              <a:t>Porteurs de projets généralités</a:t>
            </a:r>
          </a:p>
          <a:p>
            <a:pPr marL="857261" indent="-857261">
              <a:lnSpc>
                <a:spcPct val="17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r-FR" sz="6400" dirty="0">
                <a:solidFill>
                  <a:schemeClr val="bg1"/>
                </a:solidFill>
                <a:latin typeface="Comfortaa" panose="020F0603070000060003" pitchFamily="34" charset="0"/>
              </a:rPr>
              <a:t>Typologie des porteurs de projets</a:t>
            </a:r>
          </a:p>
          <a:p>
            <a:pPr marL="857261" indent="-857261">
              <a:lnSpc>
                <a:spcPct val="17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r-FR" sz="6400" dirty="0">
                <a:solidFill>
                  <a:schemeClr val="bg1"/>
                </a:solidFill>
                <a:latin typeface="Comfortaa" panose="020F0603070000060003" pitchFamily="34" charset="0"/>
              </a:rPr>
              <a:t>Localisation des projets</a:t>
            </a:r>
          </a:p>
          <a:p>
            <a:pPr marL="857261" indent="-857261">
              <a:lnSpc>
                <a:spcPct val="17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r-FR" sz="6400" dirty="0">
                <a:solidFill>
                  <a:schemeClr val="bg1"/>
                </a:solidFill>
                <a:latin typeface="Comfortaa" panose="020F0603070000060003" pitchFamily="34" charset="0"/>
              </a:rPr>
              <a:t>Evolution de l’accompagnement des projets 2017 à 2024</a:t>
            </a:r>
          </a:p>
          <a:p>
            <a:pPr marL="857261" indent="-857261">
              <a:lnSpc>
                <a:spcPct val="17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r-FR" sz="6400" dirty="0">
                <a:solidFill>
                  <a:schemeClr val="bg1"/>
                </a:solidFill>
                <a:latin typeface="Comfortaa" panose="020F0603070000060003" pitchFamily="34" charset="0"/>
              </a:rPr>
              <a:t>Evolution des créations reprises d’entreprises 2017 à 2024</a:t>
            </a:r>
          </a:p>
          <a:p>
            <a:pPr marL="857261" indent="-857261">
              <a:lnSpc>
                <a:spcPct val="17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r-FR" sz="6400" dirty="0">
                <a:solidFill>
                  <a:schemeClr val="bg1"/>
                </a:solidFill>
                <a:latin typeface="Comfortaa" panose="020F0603070000060003" pitchFamily="34" charset="0"/>
              </a:rPr>
              <a:t>secteurs d’activités</a:t>
            </a:r>
          </a:p>
          <a:p>
            <a:pPr marL="685808" indent="-685808">
              <a:lnSpc>
                <a:spcPct val="170000"/>
              </a:lnSpc>
              <a:buFont typeface="Wingdings" pitchFamily="2" charset="2"/>
              <a:buChar char="Ø"/>
            </a:pPr>
            <a:endParaRPr lang="fr-FR" sz="4900" dirty="0">
              <a:solidFill>
                <a:schemeClr val="bg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8ACA4E5-D9EE-64E6-501B-4FF64A8CD375}"/>
              </a:ext>
            </a:extLst>
          </p:cNvPr>
          <p:cNvSpPr txBox="1"/>
          <p:nvPr/>
        </p:nvSpPr>
        <p:spPr>
          <a:xfrm>
            <a:off x="6525345" y="8820472"/>
            <a:ext cx="332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85233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0314" y="1264989"/>
            <a:ext cx="6145030" cy="79120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Communication</a:t>
            </a:r>
            <a:br>
              <a:rPr lang="fr-FR" sz="36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</a:br>
            <a:r>
              <a:rPr lang="fr-FR" sz="22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Page Linkedin et site internet </a:t>
            </a:r>
            <a:endParaRPr lang="fr-FR" sz="1800" b="1" dirty="0">
              <a:latin typeface="Comfortaa" panose="020F0603070000060003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2041127" y="2211769"/>
            <a:ext cx="2592288" cy="3645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6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5E5A3F9-CB06-47DC-8F3F-B33F65920034}"/>
              </a:ext>
            </a:extLst>
          </p:cNvPr>
          <p:cNvSpPr txBox="1"/>
          <p:nvPr/>
        </p:nvSpPr>
        <p:spPr>
          <a:xfrm>
            <a:off x="415786" y="7497033"/>
            <a:ext cx="6093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ea typeface="Tahoma" pitchFamily="34" charset="0"/>
                <a:cs typeface="Tahoma" pitchFamily="34" charset="0"/>
              </a:rPr>
              <a:t>Le site Internet du CDET a enregistré 2 515 vues avec 1 136 visiteurs en 2024. </a:t>
            </a:r>
          </a:p>
          <a:p>
            <a:pPr algn="just"/>
            <a:endParaRPr lang="fr-FR" sz="1600" dirty="0">
              <a:ea typeface="Tahoma" pitchFamily="34" charset="0"/>
              <a:cs typeface="Tahoma" pitchFamily="34" charset="0"/>
            </a:endParaRPr>
          </a:p>
          <a:p>
            <a:pPr algn="just"/>
            <a:r>
              <a:rPr lang="fr-FR" sz="1600" dirty="0">
                <a:ea typeface="Tahoma" pitchFamily="34" charset="0"/>
                <a:cs typeface="Tahoma" pitchFamily="34" charset="0"/>
              </a:rPr>
              <a:t>Les visiteurs accèdent principalement à notre site via un moteur de recherche et via Facebook.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E18139-2DAE-4B57-8F03-C677FBC31C54}"/>
              </a:ext>
            </a:extLst>
          </p:cNvPr>
          <p:cNvSpPr txBox="1"/>
          <p:nvPr/>
        </p:nvSpPr>
        <p:spPr>
          <a:xfrm>
            <a:off x="380314" y="5533653"/>
            <a:ext cx="6145030" cy="1846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u="sng" dirty="0"/>
              <a:t>Top 5 des pages les + consultées</a:t>
            </a:r>
          </a:p>
          <a:p>
            <a:pPr algn="ctr"/>
            <a:r>
              <a:rPr lang="fr-FR" sz="1600" b="1" u="sng" dirty="0"/>
              <a:t> </a:t>
            </a:r>
            <a:endParaRPr lang="fr-FR" sz="1600" dirty="0"/>
          </a:p>
          <a:p>
            <a:pPr marL="342905" indent="-342905">
              <a:buFont typeface="+mj-lt"/>
              <a:buAutoNum type="arabicPeriod"/>
            </a:pPr>
            <a:r>
              <a:rPr lang="fr-FR" sz="1600" dirty="0"/>
              <a:t>Accueil : 892 vues</a:t>
            </a:r>
          </a:p>
          <a:p>
            <a:pPr marL="342905" indent="-342905">
              <a:buFont typeface="+mj-lt"/>
              <a:buAutoNum type="arabicPeriod"/>
            </a:pPr>
            <a:r>
              <a:rPr lang="fr-FR" sz="1600" dirty="0"/>
              <a:t>Chèques Kdo de proximité :  379 vues</a:t>
            </a:r>
          </a:p>
          <a:p>
            <a:pPr marL="342905" indent="-342905">
              <a:buFont typeface="+mj-lt"/>
              <a:buAutoNum type="arabicPeriod"/>
            </a:pPr>
            <a:r>
              <a:rPr lang="fr-FR" sz="1600" dirty="0"/>
              <a:t>Contact :  214 vues</a:t>
            </a:r>
          </a:p>
          <a:p>
            <a:pPr marL="342905" indent="-342905">
              <a:buFont typeface="+mj-lt"/>
              <a:buAutoNum type="arabicPeriod"/>
            </a:pPr>
            <a:r>
              <a:rPr lang="fr-FR" sz="1600" dirty="0"/>
              <a:t>Les membres de l’association : 132 vues</a:t>
            </a:r>
          </a:p>
          <a:p>
            <a:pPr marL="342905" indent="-342905">
              <a:buFont typeface="+mj-lt"/>
              <a:buAutoNum type="arabicPeriod"/>
            </a:pPr>
            <a:r>
              <a:rPr lang="fr-FR" sz="1600" dirty="0"/>
              <a:t>L’association :  115 vues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FF739DE-6D48-DB61-2FBB-E50D2F18AEAF}"/>
              </a:ext>
            </a:extLst>
          </p:cNvPr>
          <p:cNvSpPr txBox="1"/>
          <p:nvPr/>
        </p:nvSpPr>
        <p:spPr>
          <a:xfrm>
            <a:off x="380314" y="5138772"/>
            <a:ext cx="604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Site internet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BC51D68-504E-8FD4-BC71-41845F33AAFB}"/>
              </a:ext>
            </a:extLst>
          </p:cNvPr>
          <p:cNvSpPr txBox="1"/>
          <p:nvPr/>
        </p:nvSpPr>
        <p:spPr>
          <a:xfrm>
            <a:off x="2438437" y="24965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Page Linkedin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DF4777-FCDE-90BC-E384-A397E4DA0A52}"/>
              </a:ext>
            </a:extLst>
          </p:cNvPr>
          <p:cNvSpPr txBox="1"/>
          <p:nvPr/>
        </p:nvSpPr>
        <p:spPr>
          <a:xfrm>
            <a:off x="380314" y="2843808"/>
            <a:ext cx="6155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La page a été créée en 2021 et nécessite d’être en réseau via un profil personnel. La page compte à ce jour 162 abonnés.</a:t>
            </a:r>
          </a:p>
          <a:p>
            <a:endParaRPr lang="fr-FR" sz="1600" dirty="0"/>
          </a:p>
          <a:p>
            <a:pPr algn="ctr"/>
            <a:r>
              <a:rPr lang="fr-FR" sz="1600" b="1" u="sng" dirty="0"/>
              <a:t>Articles les + consultés</a:t>
            </a:r>
          </a:p>
          <a:p>
            <a:endParaRPr lang="fr-FR" sz="1600" dirty="0"/>
          </a:p>
          <a:p>
            <a:pPr marL="742950" lvl="1" indent="-285750">
              <a:buFontTx/>
              <a:buChar char="-"/>
            </a:pPr>
            <a:r>
              <a:rPr lang="fr-FR" sz="1600" dirty="0"/>
              <a:t>Assemblée Générale de juin 2024 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Atelier Caisse d’Epargne sur la Garantie Oser et les solution paiement 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Chèques Kdo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738AB7-94B5-EB9C-A8C7-EA081DF5ED78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722212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C65987-A2BA-AA03-0167-A36CFAFE9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56" y="1115616"/>
            <a:ext cx="6192688" cy="991067"/>
          </a:xfrm>
        </p:spPr>
        <p:txBody>
          <a:bodyPr/>
          <a:lstStyle/>
          <a:p>
            <a:pPr algn="ctr"/>
            <a:r>
              <a:rPr lang="fr-FR" sz="28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COMMUNUCATION </a:t>
            </a:r>
            <a:br>
              <a:rPr lang="fr-FR" sz="28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</a:br>
            <a:r>
              <a:rPr lang="fr-FR" sz="28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REVUE DE PRESSE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D2FDBB-4958-0974-CD19-E0769E2F8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" t="3039" r="3058"/>
          <a:stretch/>
        </p:blipFill>
        <p:spPr>
          <a:xfrm>
            <a:off x="332656" y="2555776"/>
            <a:ext cx="3035586" cy="24482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9AD2DAC-96E5-F4D0-E30B-9002901D6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855" r="1094"/>
          <a:stretch/>
        </p:blipFill>
        <p:spPr>
          <a:xfrm>
            <a:off x="332656" y="5978459"/>
            <a:ext cx="3077872" cy="24482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66B6C1E-F6DC-A65F-BFC3-77C687B2E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30" y="3538725"/>
            <a:ext cx="2706814" cy="382883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917AECA-4F6F-4B34-5DB4-46E3DCC0FBBF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711226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>
            <a:extLst>
              <a:ext uri="{FF2B5EF4-FFF2-40B4-BE49-F238E27FC236}">
                <a16:creationId xmlns:a16="http://schemas.microsoft.com/office/drawing/2014/main" id="{37AF6DFB-6E10-448A-B385-EA445D2BE349}"/>
              </a:ext>
            </a:extLst>
          </p:cNvPr>
          <p:cNvSpPr txBox="1">
            <a:spLocks/>
          </p:cNvSpPr>
          <p:nvPr/>
        </p:nvSpPr>
        <p:spPr>
          <a:xfrm>
            <a:off x="341731" y="854962"/>
            <a:ext cx="6183611" cy="29969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1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000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Retrouvez le rapport d’activités et toutes nos informations sur notre site internet</a:t>
            </a:r>
          </a:p>
          <a:p>
            <a:pPr algn="ctr"/>
            <a:endParaRPr lang="fr-FR" sz="1000" dirty="0">
              <a:solidFill>
                <a:schemeClr val="accent1"/>
              </a:solidFill>
              <a:ea typeface="Tahoma" pitchFamily="34" charset="0"/>
              <a:cs typeface="Tahoma" pitchFamily="34" charset="0"/>
            </a:endParaRPr>
          </a:p>
          <a:p>
            <a:pPr algn="ctr"/>
            <a:endParaRPr lang="fr-FR" sz="2000" dirty="0">
              <a:solidFill>
                <a:schemeClr val="accent1"/>
              </a:solidFill>
              <a:ea typeface="Tahoma" pitchFamily="34" charset="0"/>
              <a:cs typeface="Tahoma" pitchFamily="34" charset="0"/>
            </a:endParaRPr>
          </a:p>
          <a:p>
            <a:pPr algn="ctr"/>
            <a:endParaRPr lang="fr-FR" sz="2000" dirty="0">
              <a:solidFill>
                <a:schemeClr val="accent1"/>
              </a:solidFill>
              <a:ea typeface="Tahoma" pitchFamily="34" charset="0"/>
              <a:cs typeface="Tahoma" pitchFamily="34" charset="0"/>
            </a:endParaRPr>
          </a:p>
          <a:p>
            <a:pPr algn="ctr"/>
            <a:endParaRPr lang="fr-FR" sz="2000" dirty="0">
              <a:solidFill>
                <a:schemeClr val="accent1"/>
              </a:solidFill>
              <a:ea typeface="Tahoma" pitchFamily="34" charset="0"/>
              <a:cs typeface="Tahoma" pitchFamily="34" charset="0"/>
            </a:endParaRPr>
          </a:p>
          <a:p>
            <a:pPr algn="ctr"/>
            <a:endParaRPr lang="fr-FR" sz="2000" dirty="0">
              <a:solidFill>
                <a:schemeClr val="accent1"/>
              </a:solidFill>
              <a:ea typeface="Tahoma" pitchFamily="34" charset="0"/>
              <a:cs typeface="Tahoma" pitchFamily="34" charset="0"/>
            </a:endParaRPr>
          </a:p>
          <a:p>
            <a:pPr algn="ctr"/>
            <a:endParaRPr lang="fr-FR" sz="2000" dirty="0">
              <a:solidFill>
                <a:schemeClr val="accent1"/>
              </a:solidFill>
              <a:ea typeface="Tahoma" pitchFamily="34" charset="0"/>
              <a:cs typeface="Tahoma" pitchFamily="34" charset="0"/>
            </a:endParaRPr>
          </a:p>
          <a:p>
            <a:pPr algn="ctr"/>
            <a:endParaRPr lang="fr-FR" sz="2000" dirty="0">
              <a:solidFill>
                <a:schemeClr val="accent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56F8C53-9769-EF64-4456-36EC120BBCA5}"/>
              </a:ext>
            </a:extLst>
          </p:cNvPr>
          <p:cNvSpPr txBox="1"/>
          <p:nvPr/>
        </p:nvSpPr>
        <p:spPr>
          <a:xfrm>
            <a:off x="333808" y="1743765"/>
            <a:ext cx="61540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000" dirty="0">
                <a:hlinkClick r:id="rId3"/>
              </a:rPr>
              <a:t>Site internet : http://cdtonnerrois.fr</a:t>
            </a:r>
            <a:endParaRPr lang="fr-FR" sz="2000" dirty="0"/>
          </a:p>
          <a:p>
            <a:pPr algn="ctr"/>
            <a:r>
              <a:rPr lang="fr-FR" sz="2000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Suivez-nous sur les réseaux sociaux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A7EE34E-15A2-6630-11DF-F86A95452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9" y="2772688"/>
            <a:ext cx="529957" cy="5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C:\Users\helenec\Downloads\linkedin.png">
            <a:extLst>
              <a:ext uri="{FF2B5EF4-FFF2-40B4-BE49-F238E27FC236}">
                <a16:creationId xmlns:a16="http://schemas.microsoft.com/office/drawing/2014/main" id="{17AEF37F-703B-3776-1C54-2E48F482A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127" y="2772688"/>
            <a:ext cx="520745" cy="5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55DCA59-0C70-668B-902C-A8C8A9912D4A}"/>
              </a:ext>
            </a:extLst>
          </p:cNvPr>
          <p:cNvSpPr txBox="1"/>
          <p:nvPr/>
        </p:nvSpPr>
        <p:spPr>
          <a:xfrm>
            <a:off x="1014515" y="2729657"/>
            <a:ext cx="19911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chemeClr val="accent1"/>
                </a:solidFill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@cdtonnerrois  </a:t>
            </a:r>
          </a:p>
          <a:p>
            <a:pPr algn="ctr"/>
            <a:r>
              <a:rPr lang="fr-FR" sz="1600" dirty="0">
                <a:solidFill>
                  <a:schemeClr val="accent1"/>
                </a:solidFill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@pepsintonnerrois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3449F4A-E87E-97C4-B5D6-73B1CD3A011C}"/>
              </a:ext>
            </a:extLst>
          </p:cNvPr>
          <p:cNvSpPr txBox="1"/>
          <p:nvPr/>
        </p:nvSpPr>
        <p:spPr>
          <a:xfrm>
            <a:off x="3656767" y="2509495"/>
            <a:ext cx="28513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chemeClr val="accent1"/>
                </a:solidFill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@centre-de-developpement-economique-du-tonnerrois</a:t>
            </a:r>
          </a:p>
          <a:p>
            <a:pPr algn="ctr"/>
            <a:r>
              <a:rPr lang="fr-FR" sz="1600" dirty="0">
                <a:solidFill>
                  <a:schemeClr val="accent1"/>
                </a:solidFill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@peps'in-tonnerrois</a:t>
            </a:r>
          </a:p>
        </p:txBody>
      </p:sp>
      <p:sp>
        <p:nvSpPr>
          <p:cNvPr id="23" name="Espace réservé du contenu 5">
            <a:extLst>
              <a:ext uri="{FF2B5EF4-FFF2-40B4-BE49-F238E27FC236}">
                <a16:creationId xmlns:a16="http://schemas.microsoft.com/office/drawing/2014/main" id="{05ED2A35-E0F7-0B19-D3B7-0423A15BB0D1}"/>
              </a:ext>
            </a:extLst>
          </p:cNvPr>
          <p:cNvSpPr txBox="1">
            <a:spLocks/>
          </p:cNvSpPr>
          <p:nvPr/>
        </p:nvSpPr>
        <p:spPr>
          <a:xfrm>
            <a:off x="398593" y="5491646"/>
            <a:ext cx="6011458" cy="105674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Comfortaa" panose="020F060307000006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Immeuble Sémaphore</a:t>
            </a:r>
          </a:p>
          <a:p>
            <a:pPr marL="0" indent="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Comfortaa" panose="020F060307000006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 avenue de la gare – Rez-de-chaussée</a:t>
            </a:r>
          </a:p>
          <a:p>
            <a:pPr marL="0" indent="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Comfortaa" panose="020F060307000006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89700 Tonnerre </a:t>
            </a:r>
          </a:p>
        </p:txBody>
      </p:sp>
      <p:sp>
        <p:nvSpPr>
          <p:cNvPr id="24" name="Espace réservé du contenu 5">
            <a:extLst>
              <a:ext uri="{FF2B5EF4-FFF2-40B4-BE49-F238E27FC236}">
                <a16:creationId xmlns:a16="http://schemas.microsoft.com/office/drawing/2014/main" id="{AF9F724D-DACF-EC31-1F9A-F30471F38586}"/>
              </a:ext>
            </a:extLst>
          </p:cNvPr>
          <p:cNvSpPr txBox="1">
            <a:spLocks/>
          </p:cNvSpPr>
          <p:nvPr/>
        </p:nvSpPr>
        <p:spPr>
          <a:xfrm>
            <a:off x="405112" y="6680045"/>
            <a:ext cx="6004939" cy="126140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Comfortaa" panose="020F060307000006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Gabrielle LEBOUCQ</a:t>
            </a:r>
          </a:p>
          <a:p>
            <a:pPr marL="0" indent="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Comfortaa" panose="020F060307000006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Chargé de développement économique</a:t>
            </a:r>
          </a:p>
          <a:p>
            <a:pPr marL="0" indent="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Comfortaa" panose="020F060307000006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03 86 55 39 00 – 06 24 14 02 22</a:t>
            </a:r>
          </a:p>
          <a:p>
            <a:pPr marL="0" indent="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Comfortaa" panose="020F0603070000060003" pitchFamily="34" charset="0"/>
                <a:ea typeface="Tahoma" panose="020B0604030504040204" pitchFamily="34" charset="0"/>
                <a:cs typeface="Tahom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cdtcontact@cdtonnerrois.fr</a:t>
            </a:r>
            <a:endParaRPr lang="fr-FR" sz="1800" dirty="0">
              <a:solidFill>
                <a:schemeClr val="accent1">
                  <a:lumMod val="75000"/>
                </a:schemeClr>
              </a:solidFill>
              <a:latin typeface="Comfortaa" panose="020F06030700000600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E603574-0E0E-FFC3-7A11-E0D004983C9F}"/>
              </a:ext>
            </a:extLst>
          </p:cNvPr>
          <p:cNvSpPr txBox="1"/>
          <p:nvPr/>
        </p:nvSpPr>
        <p:spPr>
          <a:xfrm>
            <a:off x="341731" y="8035005"/>
            <a:ext cx="615122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fr-FR" sz="1900" dirty="0">
                <a:solidFill>
                  <a:schemeClr val="bg1"/>
                </a:solidFill>
                <a:latin typeface="Comfortaa" panose="020F0603070000060003" pitchFamily="34" charset="0"/>
                <a:ea typeface="Tahoma" panose="020B0604030504040204" pitchFamily="34" charset="0"/>
                <a:cs typeface="Tahom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www.cdtonnerrois.fr</a:t>
            </a:r>
            <a:endParaRPr lang="fr-FR" sz="1900" dirty="0">
              <a:solidFill>
                <a:schemeClr val="bg1"/>
              </a:solidFill>
              <a:latin typeface="Comfortaa" panose="020F06030700000600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C6A0661A-6067-0A4C-7ED0-E08BE82149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4005" y="4170736"/>
            <a:ext cx="4187152" cy="12550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82B924E-D27D-B479-496B-04E249404661}"/>
              </a:ext>
            </a:extLst>
          </p:cNvPr>
          <p:cNvSpPr txBox="1"/>
          <p:nvPr/>
        </p:nvSpPr>
        <p:spPr>
          <a:xfrm>
            <a:off x="6500505" y="8820472"/>
            <a:ext cx="35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18895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4961" y="1047928"/>
            <a:ext cx="6180384" cy="106307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Porteurs de Projets </a:t>
            </a:r>
            <a:br>
              <a:rPr lang="fr-FR" sz="32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</a:br>
            <a:r>
              <a:rPr lang="fr-FR" sz="32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Généralités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32657" y="2831511"/>
            <a:ext cx="6192688" cy="360045"/>
          </a:xfrm>
        </p:spPr>
        <p:txBody>
          <a:bodyPr>
            <a:noAutofit/>
          </a:bodyPr>
          <a:lstStyle/>
          <a:p>
            <a:pPr algn="ctr"/>
            <a:r>
              <a:rPr lang="fr-FR" sz="2000" b="1" u="sng" dirty="0">
                <a:ea typeface="Tahoma" panose="020B0604030504040204" pitchFamily="34" charset="0"/>
                <a:cs typeface="Tahoma" panose="020B0604030504040204" pitchFamily="34" charset="0"/>
              </a:rPr>
              <a:t>Bilan 2024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344961" y="3779912"/>
            <a:ext cx="6180384" cy="1800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fr-FR" sz="1400" dirty="0">
                <a:solidFill>
                  <a:schemeClr val="tx1"/>
                </a:solidFill>
                <a:latin typeface="Comfortaa" panose="020F060307000006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59 porteurs de projets reçus dont 19 projets reprises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Comfortaa" panose="020F060307000006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79 rendez-vous individuels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Comfortaa" panose="020F060307000006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 Ateliers thématiques pour les créateurs et jeunes entreprises avec Groupama Paris Val de Loire et la Caisse d’Epargne Bourgogne Franche Comté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Comfortaa" panose="020F06030700000600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Participation au salon « Monte ta boite » organisé par la CCI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B6B730-20B8-E546-5FE7-919D405EE87E}"/>
              </a:ext>
            </a:extLst>
          </p:cNvPr>
          <p:cNvSpPr txBox="1"/>
          <p:nvPr/>
        </p:nvSpPr>
        <p:spPr>
          <a:xfrm>
            <a:off x="6525345" y="8820472"/>
            <a:ext cx="332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3713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656" y="1104906"/>
            <a:ext cx="6192688" cy="1050420"/>
          </a:xfrm>
        </p:spPr>
        <p:txBody>
          <a:bodyPr>
            <a:normAutofit/>
          </a:bodyPr>
          <a:lstStyle/>
          <a:p>
            <a:pPr algn="ctr"/>
            <a:r>
              <a:rPr lang="fr-FR" sz="29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Porteurs</a:t>
            </a:r>
            <a:r>
              <a:rPr lang="fr-FR" sz="3200" b="1" dirty="0">
                <a:ea typeface="Tahoma" pitchFamily="34" charset="0"/>
                <a:cs typeface="Tahoma" pitchFamily="34" charset="0"/>
              </a:rPr>
              <a:t> </a:t>
            </a:r>
            <a:r>
              <a:rPr lang="fr-FR" sz="29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de Projets </a:t>
            </a:r>
            <a:br>
              <a:rPr lang="fr-FR" sz="29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</a:br>
            <a:r>
              <a:rPr lang="fr-FR" sz="29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Typologie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62C27DA3-9252-922C-FEC0-8C59226902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042343"/>
              </p:ext>
            </p:extLst>
          </p:nvPr>
        </p:nvGraphicFramePr>
        <p:xfrm>
          <a:off x="3212976" y="4896671"/>
          <a:ext cx="3329213" cy="166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8B28F2EE-1CAB-1509-7D0E-2F22B960A0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526839"/>
              </p:ext>
            </p:extLst>
          </p:nvPr>
        </p:nvGraphicFramePr>
        <p:xfrm>
          <a:off x="3431649" y="6238333"/>
          <a:ext cx="3200776" cy="2322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A229917-297F-395C-C6B0-DA991B9D9CB0}"/>
              </a:ext>
            </a:extLst>
          </p:cNvPr>
          <p:cNvSpPr/>
          <p:nvPr/>
        </p:nvSpPr>
        <p:spPr>
          <a:xfrm>
            <a:off x="3717032" y="4593450"/>
            <a:ext cx="2808312" cy="3847238"/>
          </a:xfrm>
          <a:prstGeom prst="rect">
            <a:avLst/>
          </a:prstGeom>
          <a:noFill/>
          <a:ln>
            <a:solidFill>
              <a:srgbClr val="A6B7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58A9D0FC-729D-E112-CC73-09C417D5F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560149"/>
              </p:ext>
            </p:extLst>
          </p:nvPr>
        </p:nvGraphicFramePr>
        <p:xfrm>
          <a:off x="389023" y="4511910"/>
          <a:ext cx="3238881" cy="213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24DEFAFA-4AAD-ECB9-3E4E-970ABD1CA3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968663"/>
              </p:ext>
            </p:extLst>
          </p:nvPr>
        </p:nvGraphicFramePr>
        <p:xfrm>
          <a:off x="9552" y="6613180"/>
          <a:ext cx="3874740" cy="213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1543E13-A1F0-EA22-25CF-D80AC50B11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086932"/>
              </p:ext>
            </p:extLst>
          </p:nvPr>
        </p:nvGraphicFramePr>
        <p:xfrm>
          <a:off x="116632" y="2445112"/>
          <a:ext cx="3312368" cy="213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F0D3CFC7-AF71-047F-F04F-346DF75E3B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818443"/>
              </p:ext>
            </p:extLst>
          </p:nvPr>
        </p:nvGraphicFramePr>
        <p:xfrm>
          <a:off x="3429000" y="2708994"/>
          <a:ext cx="3321098" cy="169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A3722365-8659-E96F-60FF-590132F3FD8C}"/>
              </a:ext>
            </a:extLst>
          </p:cNvPr>
          <p:cNvSpPr txBox="1"/>
          <p:nvPr/>
        </p:nvSpPr>
        <p:spPr>
          <a:xfrm>
            <a:off x="6525344" y="8820472"/>
            <a:ext cx="332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99AFDB7-392F-807B-8486-6797D987F209}"/>
              </a:ext>
            </a:extLst>
          </p:cNvPr>
          <p:cNvSpPr txBox="1"/>
          <p:nvPr/>
        </p:nvSpPr>
        <p:spPr>
          <a:xfrm>
            <a:off x="4007375" y="4729346"/>
            <a:ext cx="2085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i="1" u="sng" dirty="0">
                <a:solidFill>
                  <a:srgbClr val="595959"/>
                </a:solidFill>
              </a:rPr>
              <a:t>Rappel données 2023</a:t>
            </a:r>
            <a:endParaRPr lang="fr-FR" sz="1400" i="1" u="sng" dirty="0">
              <a:solidFill>
                <a:srgbClr val="595959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5DE1E59-15D6-CCB0-FFE1-3D5E94BDC530}"/>
              </a:ext>
            </a:extLst>
          </p:cNvPr>
          <p:cNvSpPr txBox="1"/>
          <p:nvPr/>
        </p:nvSpPr>
        <p:spPr>
          <a:xfrm>
            <a:off x="529248" y="8553926"/>
            <a:ext cx="5924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</a:t>
            </a:r>
            <a:r>
              <a:rPr lang="fr-FR" sz="1600" dirty="0"/>
              <a:t> </a:t>
            </a:r>
            <a:r>
              <a:rPr lang="fr-FR" sz="1600" dirty="0">
                <a:solidFill>
                  <a:srgbClr val="595959"/>
                </a:solidFill>
              </a:rPr>
              <a:t>Augmentation de l’âge et du niveau d’étude des porteurs de projet</a:t>
            </a:r>
          </a:p>
        </p:txBody>
      </p:sp>
    </p:spTree>
    <p:extLst>
      <p:ext uri="{BB962C8B-B14F-4D97-AF65-F5344CB8AC3E}">
        <p14:creationId xmlns:p14="http://schemas.microsoft.com/office/powerpoint/2010/main" val="403081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656" y="916634"/>
            <a:ext cx="6192688" cy="1201352"/>
          </a:xfrm>
        </p:spPr>
        <p:txBody>
          <a:bodyPr>
            <a:normAutofit/>
          </a:bodyPr>
          <a:lstStyle/>
          <a:p>
            <a:pPr algn="ctr"/>
            <a:r>
              <a:rPr lang="fr-FR" sz="29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Porteurs de Projets </a:t>
            </a:r>
            <a:br>
              <a:rPr lang="fr-FR" sz="29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</a:br>
            <a:r>
              <a:rPr lang="fr-FR" sz="29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Localisation des projets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183986"/>
              </p:ext>
            </p:extLst>
          </p:nvPr>
        </p:nvGraphicFramePr>
        <p:xfrm>
          <a:off x="587154" y="2771800"/>
          <a:ext cx="5544617" cy="2426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2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981">
                <a:tc>
                  <a:txBody>
                    <a:bodyPr/>
                    <a:lstStyle/>
                    <a:p>
                      <a:endParaRPr lang="fr-FR" sz="11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fr-FR" sz="1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Localisation des porteurs de projets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Nombre de porteurs de projets </a:t>
                      </a:r>
                      <a:endParaRPr lang="fr-FR" sz="14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25718" marB="2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147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CC Le Tonnerrois en Bourgogne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</a:t>
                      </a:r>
                    </a:p>
                  </a:txBody>
                  <a:tcPr marL="68580" marR="68580" marT="25718" marB="2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Département de l’Yonne (Hors CCLTB)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25718" marB="25718" anchor="ctr"/>
                </a:tc>
                <a:extLst>
                  <a:ext uri="{0D108BD9-81ED-4DB2-BD59-A6C34878D82A}">
                    <a16:rowId xmlns:a16="http://schemas.microsoft.com/office/drawing/2014/main" val="170514019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Région Ile de France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68580" marR="68580" marT="25718" marB="2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Département de la Côte d’Or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68580" marR="68580" marT="25718" marB="2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Département de l’Aube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68580" marR="68580" marT="25718" marB="25718" anchor="ctr"/>
                </a:tc>
                <a:extLst>
                  <a:ext uri="{0D108BD9-81ED-4DB2-BD59-A6C34878D82A}">
                    <a16:rowId xmlns:a16="http://schemas.microsoft.com/office/drawing/2014/main" val="7801403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Autres localisations 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68580" marR="68580" marT="25718" marB="25718" anchor="ctr"/>
                </a:tc>
                <a:extLst>
                  <a:ext uri="{0D108BD9-81ED-4DB2-BD59-A6C34878D82A}">
                    <a16:rowId xmlns:a16="http://schemas.microsoft.com/office/drawing/2014/main" val="802098512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596BC203-332E-8DE9-DE95-590AB6541A4F}"/>
              </a:ext>
            </a:extLst>
          </p:cNvPr>
          <p:cNvSpPr txBox="1"/>
          <p:nvPr/>
        </p:nvSpPr>
        <p:spPr>
          <a:xfrm>
            <a:off x="587154" y="5580112"/>
            <a:ext cx="5544617" cy="22621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fr-FR" b="1" u="sng" dirty="0"/>
              <a:t>Localisation des projets </a:t>
            </a:r>
          </a:p>
          <a:p>
            <a:endParaRPr lang="fr-FR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 32 projets sur la ville de Tonnerre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 21 projets sur le Tonnerrois (hors Tonnerre)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 4 projets sur le Tonnerrois (zone non définie)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 2 projets sur le département de l’Yonne (proche Tonnerrois)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BBA457-5024-234E-7DAC-13C07BCEDB34}"/>
              </a:ext>
            </a:extLst>
          </p:cNvPr>
          <p:cNvSpPr txBox="1"/>
          <p:nvPr/>
        </p:nvSpPr>
        <p:spPr>
          <a:xfrm>
            <a:off x="6525344" y="8820472"/>
            <a:ext cx="332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1207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664" y="971600"/>
            <a:ext cx="6087540" cy="1179836"/>
          </a:xfrm>
        </p:spPr>
        <p:txBody>
          <a:bodyPr>
            <a:noAutofit/>
          </a:bodyPr>
          <a:lstStyle/>
          <a:p>
            <a:pPr algn="ctr"/>
            <a:r>
              <a:rPr lang="fr-FR" sz="29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Evolution des accompagnements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2656" y="2475057"/>
            <a:ext cx="618144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1600" b="1" dirty="0"/>
              <a:t> </a:t>
            </a:r>
            <a:r>
              <a:rPr lang="fr-FR" sz="1600" b="1" dirty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Évolution de l’accompagnement des Porteurs de Projets depuis 2018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27704" y="4924574"/>
            <a:ext cx="6159553" cy="3675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b="1" dirty="0">
                <a:ea typeface="Tahoma" pitchFamily="34" charset="0"/>
                <a:cs typeface="Tahoma" pitchFamily="34" charset="0"/>
              </a:rPr>
              <a:t>Évolution des créations et reprises accompagnées par le CDET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7E4079C-72E2-4446-99E5-A3E75168CA41}"/>
              </a:ext>
            </a:extLst>
          </p:cNvPr>
          <p:cNvSpPr txBox="1"/>
          <p:nvPr/>
        </p:nvSpPr>
        <p:spPr>
          <a:xfrm>
            <a:off x="947588" y="8820472"/>
            <a:ext cx="554461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25" i="1" dirty="0">
                <a:ea typeface="Tahoma" panose="020B0604030504040204" pitchFamily="34" charset="0"/>
                <a:cs typeface="Tahoma" panose="020B0604030504040204" pitchFamily="34" charset="0"/>
              </a:rPr>
              <a:t>Source : Registre national des entreprises au 31/12/2024 (entreprises individuelles – dont micro entreprise, SARL et SAS)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7E5E53D-E36A-46BB-8B57-BB8BECE2F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003763"/>
              </p:ext>
            </p:extLst>
          </p:nvPr>
        </p:nvGraphicFramePr>
        <p:xfrm>
          <a:off x="332657" y="5292080"/>
          <a:ext cx="6159544" cy="93492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769943">
                  <a:extLst>
                    <a:ext uri="{9D8B030D-6E8A-4147-A177-3AD203B41FA5}">
                      <a16:colId xmlns:a16="http://schemas.microsoft.com/office/drawing/2014/main" val="672615147"/>
                    </a:ext>
                  </a:extLst>
                </a:gridCol>
                <a:gridCol w="769943">
                  <a:extLst>
                    <a:ext uri="{9D8B030D-6E8A-4147-A177-3AD203B41FA5}">
                      <a16:colId xmlns:a16="http://schemas.microsoft.com/office/drawing/2014/main" val="3123525557"/>
                    </a:ext>
                  </a:extLst>
                </a:gridCol>
                <a:gridCol w="769943">
                  <a:extLst>
                    <a:ext uri="{9D8B030D-6E8A-4147-A177-3AD203B41FA5}">
                      <a16:colId xmlns:a16="http://schemas.microsoft.com/office/drawing/2014/main" val="3224524270"/>
                    </a:ext>
                  </a:extLst>
                </a:gridCol>
                <a:gridCol w="769943">
                  <a:extLst>
                    <a:ext uri="{9D8B030D-6E8A-4147-A177-3AD203B41FA5}">
                      <a16:colId xmlns:a16="http://schemas.microsoft.com/office/drawing/2014/main" val="2294238243"/>
                    </a:ext>
                  </a:extLst>
                </a:gridCol>
                <a:gridCol w="769943">
                  <a:extLst>
                    <a:ext uri="{9D8B030D-6E8A-4147-A177-3AD203B41FA5}">
                      <a16:colId xmlns:a16="http://schemas.microsoft.com/office/drawing/2014/main" val="1428965487"/>
                    </a:ext>
                  </a:extLst>
                </a:gridCol>
                <a:gridCol w="769943">
                  <a:extLst>
                    <a:ext uri="{9D8B030D-6E8A-4147-A177-3AD203B41FA5}">
                      <a16:colId xmlns:a16="http://schemas.microsoft.com/office/drawing/2014/main" val="3256187172"/>
                    </a:ext>
                  </a:extLst>
                </a:gridCol>
                <a:gridCol w="769943">
                  <a:extLst>
                    <a:ext uri="{9D8B030D-6E8A-4147-A177-3AD203B41FA5}">
                      <a16:colId xmlns:a16="http://schemas.microsoft.com/office/drawing/2014/main" val="1721876986"/>
                    </a:ext>
                  </a:extLst>
                </a:gridCol>
                <a:gridCol w="769943">
                  <a:extLst>
                    <a:ext uri="{9D8B030D-6E8A-4147-A177-3AD203B41FA5}">
                      <a16:colId xmlns:a16="http://schemas.microsoft.com/office/drawing/2014/main" val="1437387944"/>
                    </a:ext>
                  </a:extLst>
                </a:gridCol>
              </a:tblGrid>
              <a:tr h="2437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2018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2019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2020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2021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2022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5625422"/>
                  </a:ext>
                </a:extLst>
              </a:tr>
              <a:tr h="2437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04121752"/>
                  </a:ext>
                </a:extLst>
              </a:tr>
              <a:tr h="2236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 créations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 créations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 créations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36 créations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 créations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39 créations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 créations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 créations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1240029"/>
                  </a:ext>
                </a:extLst>
              </a:tr>
              <a:tr h="2236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reprises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 reprises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 reprises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reprises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 reprises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reprises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reprise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 reprise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6711282"/>
                  </a:ext>
                </a:extLst>
              </a:tr>
            </a:tbl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184AB4C5-BC9D-4B8F-81DD-B733E085EB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408159"/>
              </p:ext>
            </p:extLst>
          </p:nvPr>
        </p:nvGraphicFramePr>
        <p:xfrm>
          <a:off x="332651" y="6300192"/>
          <a:ext cx="6159553" cy="16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EBDA463B-FE56-1688-74B4-39F72D18EBA3}"/>
              </a:ext>
            </a:extLst>
          </p:cNvPr>
          <p:cNvSpPr txBox="1"/>
          <p:nvPr/>
        </p:nvSpPr>
        <p:spPr>
          <a:xfrm>
            <a:off x="6525345" y="8820472"/>
            <a:ext cx="332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7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B3DF14EC-7849-0DE4-E918-6ABA7B887A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048466"/>
              </p:ext>
            </p:extLst>
          </p:nvPr>
        </p:nvGraphicFramePr>
        <p:xfrm>
          <a:off x="370744" y="3059832"/>
          <a:ext cx="6121458" cy="1885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91DE7D5C-8C2B-B5B5-2AD9-4EAAE64CD280}"/>
              </a:ext>
            </a:extLst>
          </p:cNvPr>
          <p:cNvSpPr txBox="1"/>
          <p:nvPr/>
        </p:nvSpPr>
        <p:spPr>
          <a:xfrm>
            <a:off x="293792" y="7884368"/>
            <a:ext cx="615954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 </a:t>
            </a:r>
            <a:r>
              <a:rPr lang="fr-FR" sz="1400" b="1" dirty="0"/>
              <a:t>Diminution de la création d’entreprises en 2024 pour revenir à une situation pré COVID</a:t>
            </a:r>
          </a:p>
          <a:p>
            <a:pPr algn="just"/>
            <a:r>
              <a:rPr lang="fr-FR" sz="1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 </a:t>
            </a:r>
            <a:r>
              <a:rPr lang="fr-FR" sz="1400" b="1" dirty="0"/>
              <a:t>Diminution du nombre de RDV porteurs en partie due à la vacance du poste de chargé de développement économique</a:t>
            </a:r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0761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656" y="916635"/>
            <a:ext cx="6192688" cy="1279103"/>
          </a:xfrm>
        </p:spPr>
        <p:txBody>
          <a:bodyPr>
            <a:normAutofit/>
          </a:bodyPr>
          <a:lstStyle/>
          <a:p>
            <a:pPr algn="ctr"/>
            <a:r>
              <a:rPr lang="fr-FR" sz="29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Porteurs de Projets</a:t>
            </a:r>
            <a:br>
              <a:rPr lang="fr-FR" sz="29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</a:br>
            <a:r>
              <a:rPr lang="fr-FR" sz="29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secteurs d’activités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7397B353-5E7E-6F21-60DD-832501E09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184527"/>
              </p:ext>
            </p:extLst>
          </p:nvPr>
        </p:nvGraphicFramePr>
        <p:xfrm>
          <a:off x="2855282" y="5868144"/>
          <a:ext cx="3816424" cy="2775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Graphique 3">
                <a:extLst>
                  <a:ext uri="{FF2B5EF4-FFF2-40B4-BE49-F238E27FC236}">
                    <a16:creationId xmlns:a16="http://schemas.microsoft.com/office/drawing/2014/main" id="{903ECD74-D2AA-C9B3-6DF2-399FBB113A2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09519788"/>
                  </p:ext>
                </p:extLst>
              </p:nvPr>
            </p:nvGraphicFramePr>
            <p:xfrm>
              <a:off x="332656" y="2558909"/>
              <a:ext cx="6192688" cy="31232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4" name="Graphique 3">
                <a:extLst>
                  <a:ext uri="{FF2B5EF4-FFF2-40B4-BE49-F238E27FC236}">
                    <a16:creationId xmlns:a16="http://schemas.microsoft.com/office/drawing/2014/main" id="{903ECD74-D2AA-C9B3-6DF2-399FBB113A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656" y="2558909"/>
                <a:ext cx="6192688" cy="3123201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E0F9E830-DA0E-C090-A25A-4D7F2209B672}"/>
              </a:ext>
            </a:extLst>
          </p:cNvPr>
          <p:cNvSpPr txBox="1"/>
          <p:nvPr/>
        </p:nvSpPr>
        <p:spPr>
          <a:xfrm>
            <a:off x="6525345" y="8820472"/>
            <a:ext cx="332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8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903ECD74-D2AA-C9B3-6DF2-399FBB113A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992176"/>
              </p:ext>
            </p:extLst>
          </p:nvPr>
        </p:nvGraphicFramePr>
        <p:xfrm>
          <a:off x="332656" y="2971326"/>
          <a:ext cx="6021288" cy="294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3D27EDEC-F6B9-AB8A-EEA0-27F9D374A3DE}"/>
              </a:ext>
            </a:extLst>
          </p:cNvPr>
          <p:cNvSpPr txBox="1"/>
          <p:nvPr/>
        </p:nvSpPr>
        <p:spPr>
          <a:xfrm>
            <a:off x="173078" y="6300192"/>
            <a:ext cx="2895882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dirty="0">
                <a:solidFill>
                  <a:srgbClr val="00B050"/>
                </a:solidFill>
                <a:sym typeface="Wingdings" panose="05000000000000000000" pitchFamily="2" charset="2"/>
              </a:rPr>
              <a:t> </a:t>
            </a:r>
            <a:r>
              <a:rPr lang="fr-FR" sz="1600" b="1" u="sng" dirty="0"/>
              <a:t>Secteurs en hausse 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Service (+5%)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CHR (+2%)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BTP (+2%) </a:t>
            </a:r>
          </a:p>
          <a:p>
            <a:pPr algn="just"/>
            <a:r>
              <a:rPr lang="fr-FR" sz="18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sz="18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 </a:t>
            </a:r>
            <a:r>
              <a:rPr lang="fr-FR" sz="1600" b="1" u="sng" dirty="0"/>
              <a:t>Secteurs en baisse 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Prod. artisanale (-5%)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Commerce (-3%)</a:t>
            </a:r>
          </a:p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111AD2-46F8-13C1-A0A0-587F2D1A4016}"/>
              </a:ext>
            </a:extLst>
          </p:cNvPr>
          <p:cNvSpPr/>
          <p:nvPr/>
        </p:nvSpPr>
        <p:spPr>
          <a:xfrm>
            <a:off x="3140967" y="5868145"/>
            <a:ext cx="3598055" cy="2775114"/>
          </a:xfrm>
          <a:prstGeom prst="rect">
            <a:avLst/>
          </a:prstGeom>
          <a:noFill/>
          <a:ln>
            <a:solidFill>
              <a:srgbClr val="A6B7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50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8681" y="1763688"/>
            <a:ext cx="5760640" cy="597384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latin typeface="Comfortaa" panose="020F0603070000060003" pitchFamily="34" charset="0"/>
                <a:ea typeface="Tahoma" pitchFamily="34" charset="0"/>
                <a:cs typeface="Tahoma" pitchFamily="34" charset="0"/>
              </a:rPr>
              <a:t>2) Entreprises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B146E67-6ADF-45E9-BE28-C491EB7C43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2928" y="2970216"/>
            <a:ext cx="5766397" cy="484187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chemeClr val="bg1"/>
                </a:solidFill>
                <a:latin typeface="Comfortaa" panose="020F0603070000060003" pitchFamily="34" charset="0"/>
              </a:rPr>
              <a:t>Evolution des accompagnement individuels 2018 à 2024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chemeClr val="bg1"/>
                </a:solidFill>
                <a:latin typeface="Comfortaa" panose="020F0603070000060003" pitchFamily="34" charset="0"/>
              </a:rPr>
              <a:t>Accompagnements individuels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chemeClr val="bg1"/>
                </a:solidFill>
                <a:latin typeface="Comfortaa" panose="020F0603070000060003" pitchFamily="34" charset="0"/>
              </a:rPr>
              <a:t>Financements des entreprises du Tonnerrois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7648C02-1257-F86E-AF07-3F662A5ACA38}"/>
              </a:ext>
            </a:extLst>
          </p:cNvPr>
          <p:cNvSpPr txBox="1"/>
          <p:nvPr/>
        </p:nvSpPr>
        <p:spPr>
          <a:xfrm>
            <a:off x="6525345" y="8820472"/>
            <a:ext cx="332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8454317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TM03457491[[fn=Métropolitain]]</Template>
  <TotalTime>16098</TotalTime>
  <Words>2506</Words>
  <Application>Microsoft Office PowerPoint</Application>
  <PresentationFormat>Affichage à l'écran (4:3)</PresentationFormat>
  <Paragraphs>478</Paragraphs>
  <Slides>32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Comfortaa</vt:lpstr>
      <vt:lpstr>Gill Sans MT</vt:lpstr>
      <vt:lpstr>Tahoma</vt:lpstr>
      <vt:lpstr>Wingdings</vt:lpstr>
      <vt:lpstr>Wingdings 2</vt:lpstr>
      <vt:lpstr>Dividende</vt:lpstr>
      <vt:lpstr>Rapport d’activités 2024</vt:lpstr>
      <vt:lpstr>Sommaire</vt:lpstr>
      <vt:lpstr>1) Création - reprise d'entreprises</vt:lpstr>
      <vt:lpstr>Porteurs de Projets  Généralités</vt:lpstr>
      <vt:lpstr>Porteurs de Projets  Typologie</vt:lpstr>
      <vt:lpstr>Porteurs de Projets  Localisation des projets</vt:lpstr>
      <vt:lpstr>Evolution des accompagnements</vt:lpstr>
      <vt:lpstr>Porteurs de Projets secteurs d’activités</vt:lpstr>
      <vt:lpstr>2) Entreprises </vt:lpstr>
      <vt:lpstr>Présentation PowerPoint</vt:lpstr>
      <vt:lpstr>Entreprises  Accompagnements individuels </vt:lpstr>
      <vt:lpstr>Présentation PowerPoint</vt:lpstr>
      <vt:lpstr>3) pépinière Peps’in Tonnerrois</vt:lpstr>
      <vt:lpstr>Accompagnement et suivi des pépins</vt:lpstr>
      <vt:lpstr>Présentation PowerPoint</vt:lpstr>
      <vt:lpstr>4) Développement des Partenariats</vt:lpstr>
      <vt:lpstr>Nos partenariats</vt:lpstr>
      <vt:lpstr>5) Promotion des entreprises du Tonnerrois</vt:lpstr>
      <vt:lpstr>Interviews d’entreprises du Tonnerrois  VISITE D’ENTREPRISE - CES ENTREPRENEURS QUI OSENT ET QUI RÉUSSISSENT  </vt:lpstr>
      <vt:lpstr>6) Autres actions du CDET</vt:lpstr>
      <vt:lpstr>Présentation PowerPoint</vt:lpstr>
      <vt:lpstr>Présentation PowerPoint</vt:lpstr>
      <vt:lpstr>Présentation PowerPoint</vt:lpstr>
      <vt:lpstr>Présentation PowerPoint</vt:lpstr>
      <vt:lpstr>7) Administration du CDET</vt:lpstr>
      <vt:lpstr>Administration du CDET</vt:lpstr>
      <vt:lpstr>Administration du CDET : activité de l’accueil physique et à distance en 2024</vt:lpstr>
      <vt:lpstr>8) Communication</vt:lpstr>
      <vt:lpstr>Communication page Facebook CDET </vt:lpstr>
      <vt:lpstr>Communication Page Linkedin et site internet </vt:lpstr>
      <vt:lpstr>COMMUNUCATION  REVUE DE PRESSE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d’activité</dc:title>
  <dc:creator>Marie Berger</dc:creator>
  <cp:lastModifiedBy>CD TONNERROIS</cp:lastModifiedBy>
  <cp:revision>896</cp:revision>
  <cp:lastPrinted>2026-01-13T13:36:41Z</cp:lastPrinted>
  <dcterms:created xsi:type="dcterms:W3CDTF">2016-01-12T16:13:49Z</dcterms:created>
  <dcterms:modified xsi:type="dcterms:W3CDTF">2026-01-13T13:36:47Z</dcterms:modified>
</cp:coreProperties>
</file>